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59" r:id="rId4"/>
    <p:sldId id="280" r:id="rId5"/>
    <p:sldId id="281" r:id="rId6"/>
    <p:sldId id="275" r:id="rId7"/>
    <p:sldId id="276" r:id="rId8"/>
    <p:sldId id="282" r:id="rId9"/>
    <p:sldId id="274" r:id="rId10"/>
    <p:sldId id="284" r:id="rId11"/>
    <p:sldId id="283" r:id="rId12"/>
    <p:sldId id="285" r:id="rId13"/>
    <p:sldId id="278" r:id="rId14"/>
    <p:sldId id="279" r:id="rId15"/>
    <p:sldId id="263" r:id="rId16"/>
    <p:sldId id="261" r:id="rId17"/>
    <p:sldId id="277" r:id="rId18"/>
    <p:sldId id="264" r:id="rId19"/>
    <p:sldId id="268" r:id="rId20"/>
    <p:sldId id="269" r:id="rId21"/>
    <p:sldId id="271" r:id="rId22"/>
    <p:sldId id="272" r:id="rId23"/>
    <p:sldId id="273" r:id="rId24"/>
  </p:sldIdLst>
  <p:sldSz cx="9144000" cy="6858000" type="screen4x3"/>
  <p:notesSz cx="6742113" cy="9047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C0C0C0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6CD6E8-C3E4-44B7-9579-46F84E07D494}" type="doc">
      <dgm:prSet loTypeId="urn:microsoft.com/office/officeart/2005/8/layout/lProcess2" loCatId="relationship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GB"/>
        </a:p>
      </dgm:t>
    </dgm:pt>
    <dgm:pt modelId="{13A0A119-97DA-4E3E-996D-D051B81E64DC}">
      <dgm:prSet phldrT="[Text]" custT="1"/>
      <dgm:spPr/>
      <dgm:t>
        <a:bodyPr/>
        <a:lstStyle/>
        <a:p>
          <a:r>
            <a:rPr lang="en-GB" sz="2000" i="1" dirty="0" smtClean="0"/>
            <a:t>P. acidilactici</a:t>
          </a:r>
          <a:endParaRPr lang="en-GB" sz="2000" i="1" dirty="0"/>
        </a:p>
      </dgm:t>
    </dgm:pt>
    <dgm:pt modelId="{E990ADC3-23CD-41B9-88B2-F7D6E0E71C32}" type="parTrans" cxnId="{637838A9-C899-4291-9CCC-6EDA1AA34BB4}">
      <dgm:prSet/>
      <dgm:spPr/>
      <dgm:t>
        <a:bodyPr/>
        <a:lstStyle/>
        <a:p>
          <a:endParaRPr lang="en-GB"/>
        </a:p>
      </dgm:t>
    </dgm:pt>
    <dgm:pt modelId="{9B82D3F7-BE19-4FD4-A21C-243F2F82CF0B}" type="sibTrans" cxnId="{637838A9-C899-4291-9CCC-6EDA1AA34BB4}">
      <dgm:prSet/>
      <dgm:spPr/>
      <dgm:t>
        <a:bodyPr/>
        <a:lstStyle/>
        <a:p>
          <a:endParaRPr lang="en-GB"/>
        </a:p>
      </dgm:t>
    </dgm:pt>
    <dgm:pt modelId="{B7F0E471-7D11-4257-B337-D9CED4261865}">
      <dgm:prSet phldrT="[Text]" custT="1"/>
      <dgm:spPr/>
      <dgm:t>
        <a:bodyPr/>
        <a:lstStyle/>
        <a:p>
          <a:r>
            <a:rPr lang="en-GB" sz="2000" dirty="0" smtClean="0"/>
            <a:t>Arabinose</a:t>
          </a:r>
          <a:endParaRPr lang="en-GB" sz="2000" dirty="0"/>
        </a:p>
      </dgm:t>
    </dgm:pt>
    <dgm:pt modelId="{4192F9EB-6D3C-462B-88CE-07A688E04EEA}" type="parTrans" cxnId="{01B54CB6-E993-45FA-92EB-6B95C46004E2}">
      <dgm:prSet/>
      <dgm:spPr/>
      <dgm:t>
        <a:bodyPr/>
        <a:lstStyle/>
        <a:p>
          <a:endParaRPr lang="en-GB"/>
        </a:p>
      </dgm:t>
    </dgm:pt>
    <dgm:pt modelId="{1441787E-EB13-4784-9492-76C6EF9E71BB}" type="sibTrans" cxnId="{01B54CB6-E993-45FA-92EB-6B95C46004E2}">
      <dgm:prSet/>
      <dgm:spPr/>
      <dgm:t>
        <a:bodyPr/>
        <a:lstStyle/>
        <a:p>
          <a:endParaRPr lang="en-GB"/>
        </a:p>
      </dgm:t>
    </dgm:pt>
    <dgm:pt modelId="{CB73AE66-3F6D-472D-A206-F20B48D385E9}">
      <dgm:prSet phldrT="[Text]" custT="1"/>
      <dgm:spPr/>
      <dgm:t>
        <a:bodyPr/>
        <a:lstStyle/>
        <a:p>
          <a:r>
            <a:rPr lang="en-GB" sz="2000" dirty="0" smtClean="0"/>
            <a:t>Ribose</a:t>
          </a:r>
          <a:endParaRPr lang="en-GB" sz="2000" dirty="0"/>
        </a:p>
      </dgm:t>
    </dgm:pt>
    <dgm:pt modelId="{5B9FA759-278C-4686-8475-A721E005913B}" type="parTrans" cxnId="{D2F7DDEA-2E83-4529-90B5-64682D083AF4}">
      <dgm:prSet/>
      <dgm:spPr/>
      <dgm:t>
        <a:bodyPr/>
        <a:lstStyle/>
        <a:p>
          <a:endParaRPr lang="en-GB"/>
        </a:p>
      </dgm:t>
    </dgm:pt>
    <dgm:pt modelId="{F08FFCCF-AF83-4A89-988C-E2B2629EB813}" type="sibTrans" cxnId="{D2F7DDEA-2E83-4529-90B5-64682D083AF4}">
      <dgm:prSet/>
      <dgm:spPr/>
      <dgm:t>
        <a:bodyPr/>
        <a:lstStyle/>
        <a:p>
          <a:endParaRPr lang="en-GB"/>
        </a:p>
      </dgm:t>
    </dgm:pt>
    <dgm:pt modelId="{3E7F478D-6D83-4D5C-BBB8-7F15F2108C11}">
      <dgm:prSet phldrT="[Text]" custT="1"/>
      <dgm:spPr/>
      <dgm:t>
        <a:bodyPr/>
        <a:lstStyle/>
        <a:p>
          <a:r>
            <a:rPr lang="en-GB" sz="2000" dirty="0" smtClean="0"/>
            <a:t>Mannose</a:t>
          </a:r>
          <a:endParaRPr lang="en-GB" sz="2000" dirty="0"/>
        </a:p>
      </dgm:t>
    </dgm:pt>
    <dgm:pt modelId="{ADE9BCEA-A0C2-4974-B3BC-4F9929F1AF02}" type="parTrans" cxnId="{80F17ED8-9B59-42ED-B449-6DFCD44E1075}">
      <dgm:prSet/>
      <dgm:spPr/>
      <dgm:t>
        <a:bodyPr/>
        <a:lstStyle/>
        <a:p>
          <a:endParaRPr lang="en-GB"/>
        </a:p>
      </dgm:t>
    </dgm:pt>
    <dgm:pt modelId="{E082E13D-0ECD-4423-8B0C-3231C8868DCE}" type="sibTrans" cxnId="{80F17ED8-9B59-42ED-B449-6DFCD44E1075}">
      <dgm:prSet/>
      <dgm:spPr/>
      <dgm:t>
        <a:bodyPr/>
        <a:lstStyle/>
        <a:p>
          <a:endParaRPr lang="en-GB"/>
        </a:p>
      </dgm:t>
    </dgm:pt>
    <dgm:pt modelId="{08E9417C-A9BB-444A-8210-3097456CC045}">
      <dgm:prSet phldrT="[Text]" custT="1"/>
      <dgm:spPr/>
      <dgm:t>
        <a:bodyPr/>
        <a:lstStyle/>
        <a:p>
          <a:r>
            <a:rPr lang="en-GB" sz="2000" dirty="0" smtClean="0"/>
            <a:t>Galactose</a:t>
          </a:r>
          <a:endParaRPr lang="en-GB" sz="2000" dirty="0"/>
        </a:p>
      </dgm:t>
    </dgm:pt>
    <dgm:pt modelId="{CA13BF45-D63F-42C2-827D-23F956681613}" type="parTrans" cxnId="{8C91C541-16DB-4E37-B473-7EA65C2E7DE2}">
      <dgm:prSet/>
      <dgm:spPr/>
      <dgm:t>
        <a:bodyPr/>
        <a:lstStyle/>
        <a:p>
          <a:endParaRPr lang="en-GB"/>
        </a:p>
      </dgm:t>
    </dgm:pt>
    <dgm:pt modelId="{ECCF9290-CDAC-4A6B-8D31-8AC3BF2A4C8B}" type="sibTrans" cxnId="{8C91C541-16DB-4E37-B473-7EA65C2E7DE2}">
      <dgm:prSet/>
      <dgm:spPr/>
      <dgm:t>
        <a:bodyPr/>
        <a:lstStyle/>
        <a:p>
          <a:endParaRPr lang="en-GB"/>
        </a:p>
      </dgm:t>
    </dgm:pt>
    <dgm:pt modelId="{988D8755-6428-4B00-A3C8-8632AC388132}">
      <dgm:prSet phldrT="[Text]" custT="1"/>
      <dgm:spPr/>
      <dgm:t>
        <a:bodyPr/>
        <a:lstStyle/>
        <a:p>
          <a:r>
            <a:rPr lang="en-GB" sz="2000" dirty="0" smtClean="0"/>
            <a:t>Glucose</a:t>
          </a:r>
          <a:endParaRPr lang="en-GB" sz="2000" dirty="0"/>
        </a:p>
      </dgm:t>
    </dgm:pt>
    <dgm:pt modelId="{66A20647-D1FE-4003-BAAF-D7A5A665641A}" type="parTrans" cxnId="{645EA4E8-F29E-4C3A-B216-4359350F3C47}">
      <dgm:prSet/>
      <dgm:spPr/>
      <dgm:t>
        <a:bodyPr/>
        <a:lstStyle/>
        <a:p>
          <a:endParaRPr lang="en-GB"/>
        </a:p>
      </dgm:t>
    </dgm:pt>
    <dgm:pt modelId="{4E3423F0-DDDE-489F-A6A1-BC677C613010}" type="sibTrans" cxnId="{645EA4E8-F29E-4C3A-B216-4359350F3C47}">
      <dgm:prSet/>
      <dgm:spPr/>
      <dgm:t>
        <a:bodyPr/>
        <a:lstStyle/>
        <a:p>
          <a:endParaRPr lang="en-GB"/>
        </a:p>
      </dgm:t>
    </dgm:pt>
    <dgm:pt modelId="{ABC6F9C3-7895-4F72-973D-BA90AC82C25E}">
      <dgm:prSet phldrT="[Text]" custT="1"/>
      <dgm:spPr/>
      <dgm:t>
        <a:bodyPr/>
        <a:lstStyle/>
        <a:p>
          <a:r>
            <a:rPr lang="en-GB" sz="2000" dirty="0" smtClean="0"/>
            <a:t>Fructose</a:t>
          </a:r>
          <a:endParaRPr lang="en-GB" sz="2000" dirty="0"/>
        </a:p>
      </dgm:t>
    </dgm:pt>
    <dgm:pt modelId="{3B945ADC-A949-450C-82C8-23DEEA245398}" type="parTrans" cxnId="{F053E455-7FC5-4086-8426-DAEBB3A4E268}">
      <dgm:prSet/>
      <dgm:spPr/>
      <dgm:t>
        <a:bodyPr/>
        <a:lstStyle/>
        <a:p>
          <a:endParaRPr lang="en-GB"/>
        </a:p>
      </dgm:t>
    </dgm:pt>
    <dgm:pt modelId="{C565CDAE-8F15-48A6-828D-F523101DF27D}" type="sibTrans" cxnId="{F053E455-7FC5-4086-8426-DAEBB3A4E268}">
      <dgm:prSet/>
      <dgm:spPr/>
      <dgm:t>
        <a:bodyPr/>
        <a:lstStyle/>
        <a:p>
          <a:endParaRPr lang="en-GB"/>
        </a:p>
      </dgm:t>
    </dgm:pt>
    <dgm:pt modelId="{F1C5B854-2DD5-46AD-B552-AABBF7AFF09C}">
      <dgm:prSet phldrT="[Text]" custT="1"/>
      <dgm:spPr/>
      <dgm:t>
        <a:bodyPr/>
        <a:lstStyle/>
        <a:p>
          <a:r>
            <a:rPr lang="en-GB" sz="2000" i="1" dirty="0" smtClean="0"/>
            <a:t>L. plantarum</a:t>
          </a:r>
          <a:endParaRPr lang="en-GB" sz="2000" i="1" dirty="0"/>
        </a:p>
      </dgm:t>
    </dgm:pt>
    <dgm:pt modelId="{1D1D9C43-7F25-4FAB-86E8-977A1FDDCB8E}" type="parTrans" cxnId="{5D8A8A7A-8206-41D8-A13A-58B52403FF2C}">
      <dgm:prSet/>
      <dgm:spPr/>
      <dgm:t>
        <a:bodyPr/>
        <a:lstStyle/>
        <a:p>
          <a:endParaRPr lang="en-GB"/>
        </a:p>
      </dgm:t>
    </dgm:pt>
    <dgm:pt modelId="{19DE653E-0EA6-4F16-AC84-C93E1E542A32}" type="sibTrans" cxnId="{5D8A8A7A-8206-41D8-A13A-58B52403FF2C}">
      <dgm:prSet/>
      <dgm:spPr/>
      <dgm:t>
        <a:bodyPr/>
        <a:lstStyle/>
        <a:p>
          <a:endParaRPr lang="en-GB"/>
        </a:p>
      </dgm:t>
    </dgm:pt>
    <dgm:pt modelId="{5F5E3023-B5E4-4EBE-A4DD-B450ACAA0E35}">
      <dgm:prSet phldrT="[Text]" custT="1"/>
      <dgm:spPr/>
      <dgm:t>
        <a:bodyPr/>
        <a:lstStyle/>
        <a:p>
          <a:endParaRPr lang="en-GB" sz="2000" dirty="0"/>
        </a:p>
      </dgm:t>
    </dgm:pt>
    <dgm:pt modelId="{65BB2579-C99B-4B11-9B26-6D8A99163307}" type="parTrans" cxnId="{063D9FA1-E552-4E2F-B60D-A9C8DE9D8C03}">
      <dgm:prSet/>
      <dgm:spPr/>
      <dgm:t>
        <a:bodyPr/>
        <a:lstStyle/>
        <a:p>
          <a:endParaRPr lang="en-GB"/>
        </a:p>
      </dgm:t>
    </dgm:pt>
    <dgm:pt modelId="{A3D3A860-2DC3-4A16-8C15-3071B74CFC70}" type="sibTrans" cxnId="{063D9FA1-E552-4E2F-B60D-A9C8DE9D8C03}">
      <dgm:prSet/>
      <dgm:spPr/>
      <dgm:t>
        <a:bodyPr/>
        <a:lstStyle/>
        <a:p>
          <a:endParaRPr lang="en-GB"/>
        </a:p>
      </dgm:t>
    </dgm:pt>
    <dgm:pt modelId="{181359F5-D49A-41CB-8A18-E827C01286B2}">
      <dgm:prSet custT="1"/>
      <dgm:spPr/>
      <dgm:t>
        <a:bodyPr/>
        <a:lstStyle/>
        <a:p>
          <a:r>
            <a:rPr lang="en-GB" sz="2000" i="1" dirty="0" smtClean="0">
              <a:solidFill>
                <a:schemeClr val="tx1"/>
              </a:solidFill>
            </a:rPr>
            <a:t>L . fermentum</a:t>
          </a:r>
          <a:endParaRPr lang="en-GB" sz="2000" i="1" dirty="0">
            <a:solidFill>
              <a:schemeClr val="tx1"/>
            </a:solidFill>
          </a:endParaRPr>
        </a:p>
      </dgm:t>
    </dgm:pt>
    <dgm:pt modelId="{008F2E27-49C7-4889-922B-0241130D0BA2}" type="parTrans" cxnId="{ACCA7B3F-E7F8-4AE6-AA1F-81CDA588E93F}">
      <dgm:prSet/>
      <dgm:spPr/>
      <dgm:t>
        <a:bodyPr/>
        <a:lstStyle/>
        <a:p>
          <a:endParaRPr lang="en-GB"/>
        </a:p>
      </dgm:t>
    </dgm:pt>
    <dgm:pt modelId="{15E4C853-E911-4010-85CF-CF80E62B428A}" type="sibTrans" cxnId="{ACCA7B3F-E7F8-4AE6-AA1F-81CDA588E93F}">
      <dgm:prSet/>
      <dgm:spPr/>
      <dgm:t>
        <a:bodyPr/>
        <a:lstStyle/>
        <a:p>
          <a:endParaRPr lang="en-GB"/>
        </a:p>
      </dgm:t>
    </dgm:pt>
    <dgm:pt modelId="{BE57213B-58DB-404C-A7F2-95AEB41CBB0D}">
      <dgm:prSet custT="1"/>
      <dgm:spPr/>
      <dgm:t>
        <a:bodyPr/>
        <a:lstStyle/>
        <a:p>
          <a:r>
            <a:rPr lang="en-GB" sz="2000" dirty="0" smtClean="0"/>
            <a:t>Arabinose</a:t>
          </a:r>
          <a:endParaRPr lang="en-GB" sz="2000" dirty="0"/>
        </a:p>
      </dgm:t>
    </dgm:pt>
    <dgm:pt modelId="{F4A3DD2E-0F63-4FD4-9C6C-03C5C6F01AB5}" type="parTrans" cxnId="{7AA58442-5C8D-41DF-AE0C-EABE25BD57F1}">
      <dgm:prSet/>
      <dgm:spPr/>
      <dgm:t>
        <a:bodyPr/>
        <a:lstStyle/>
        <a:p>
          <a:endParaRPr lang="en-GB"/>
        </a:p>
      </dgm:t>
    </dgm:pt>
    <dgm:pt modelId="{FE9A4D66-8686-4F0A-81BB-7855BCF3E2C0}" type="sibTrans" cxnId="{7AA58442-5C8D-41DF-AE0C-EABE25BD57F1}">
      <dgm:prSet/>
      <dgm:spPr/>
      <dgm:t>
        <a:bodyPr/>
        <a:lstStyle/>
        <a:p>
          <a:endParaRPr lang="en-GB"/>
        </a:p>
      </dgm:t>
    </dgm:pt>
    <dgm:pt modelId="{B4986CC2-142F-4DC9-8CF2-DFDF44323CAE}">
      <dgm:prSet custT="1"/>
      <dgm:spPr/>
      <dgm:t>
        <a:bodyPr/>
        <a:lstStyle/>
        <a:p>
          <a:r>
            <a:rPr lang="en-GB" sz="2000" dirty="0" smtClean="0"/>
            <a:t>Ribose</a:t>
          </a:r>
          <a:endParaRPr lang="en-GB" sz="2000" dirty="0"/>
        </a:p>
      </dgm:t>
    </dgm:pt>
    <dgm:pt modelId="{5711BD45-25CD-4DBD-88B9-3D6EB7B5D666}" type="parTrans" cxnId="{8705CB5E-CD84-4BAD-9870-1907893305BD}">
      <dgm:prSet/>
      <dgm:spPr/>
      <dgm:t>
        <a:bodyPr/>
        <a:lstStyle/>
        <a:p>
          <a:endParaRPr lang="en-GB"/>
        </a:p>
      </dgm:t>
    </dgm:pt>
    <dgm:pt modelId="{2D0C6FBD-F6A2-4D67-B703-6A54B2AE7F57}" type="sibTrans" cxnId="{8705CB5E-CD84-4BAD-9870-1907893305BD}">
      <dgm:prSet/>
      <dgm:spPr/>
      <dgm:t>
        <a:bodyPr/>
        <a:lstStyle/>
        <a:p>
          <a:endParaRPr lang="en-GB"/>
        </a:p>
      </dgm:t>
    </dgm:pt>
    <dgm:pt modelId="{A0A94AC0-9F24-47A0-AF63-0AF8954FE8C8}">
      <dgm:prSet custT="1"/>
      <dgm:spPr/>
      <dgm:t>
        <a:bodyPr/>
        <a:lstStyle/>
        <a:p>
          <a:r>
            <a:rPr lang="en-GB" sz="2000" dirty="0" smtClean="0"/>
            <a:t>Xylose</a:t>
          </a:r>
          <a:endParaRPr lang="en-GB" sz="2000" dirty="0"/>
        </a:p>
      </dgm:t>
    </dgm:pt>
    <dgm:pt modelId="{8B7B26C2-A214-449C-B7F5-F175205F4D15}" type="parTrans" cxnId="{787E8677-DC85-4403-8B0F-E8A18059F1FA}">
      <dgm:prSet/>
      <dgm:spPr/>
      <dgm:t>
        <a:bodyPr/>
        <a:lstStyle/>
        <a:p>
          <a:endParaRPr lang="en-GB"/>
        </a:p>
      </dgm:t>
    </dgm:pt>
    <dgm:pt modelId="{DE066597-4CFE-4574-9E63-BA39E26FB211}" type="sibTrans" cxnId="{787E8677-DC85-4403-8B0F-E8A18059F1FA}">
      <dgm:prSet/>
      <dgm:spPr/>
      <dgm:t>
        <a:bodyPr/>
        <a:lstStyle/>
        <a:p>
          <a:endParaRPr lang="en-GB"/>
        </a:p>
      </dgm:t>
    </dgm:pt>
    <dgm:pt modelId="{87734AF4-9AE3-4183-BDDA-68A3F3A5E5ED}">
      <dgm:prSet custT="1"/>
      <dgm:spPr/>
      <dgm:t>
        <a:bodyPr/>
        <a:lstStyle/>
        <a:p>
          <a:r>
            <a:rPr lang="en-GB" sz="2000" dirty="0" smtClean="0"/>
            <a:t>Galactose</a:t>
          </a:r>
          <a:endParaRPr lang="en-GB" sz="2000" dirty="0"/>
        </a:p>
      </dgm:t>
    </dgm:pt>
    <dgm:pt modelId="{1C4EFC49-473A-4D16-BB33-692DAB39CB22}" type="parTrans" cxnId="{02CC5D5E-369E-47F1-ACC2-5B0D809544C5}">
      <dgm:prSet/>
      <dgm:spPr/>
      <dgm:t>
        <a:bodyPr/>
        <a:lstStyle/>
        <a:p>
          <a:endParaRPr lang="en-GB"/>
        </a:p>
      </dgm:t>
    </dgm:pt>
    <dgm:pt modelId="{1BF959D4-7A98-4FB1-B1DF-79D1D4AAF942}" type="sibTrans" cxnId="{02CC5D5E-369E-47F1-ACC2-5B0D809544C5}">
      <dgm:prSet/>
      <dgm:spPr/>
      <dgm:t>
        <a:bodyPr/>
        <a:lstStyle/>
        <a:p>
          <a:endParaRPr lang="en-GB"/>
        </a:p>
      </dgm:t>
    </dgm:pt>
    <dgm:pt modelId="{50097D81-5E87-4256-96E4-1854C2F35955}">
      <dgm:prSet custT="1"/>
      <dgm:spPr/>
      <dgm:t>
        <a:bodyPr/>
        <a:lstStyle/>
        <a:p>
          <a:r>
            <a:rPr lang="en-GB" sz="2000" dirty="0" smtClean="0"/>
            <a:t>Glucose</a:t>
          </a:r>
          <a:endParaRPr lang="en-GB" sz="2000" dirty="0"/>
        </a:p>
      </dgm:t>
    </dgm:pt>
    <dgm:pt modelId="{FAB805D0-BD67-414D-8DDD-8BE700864F33}" type="parTrans" cxnId="{875FBCD4-F9A5-45C4-8936-B3751C6C0B46}">
      <dgm:prSet/>
      <dgm:spPr/>
      <dgm:t>
        <a:bodyPr/>
        <a:lstStyle/>
        <a:p>
          <a:endParaRPr lang="en-GB"/>
        </a:p>
      </dgm:t>
    </dgm:pt>
    <dgm:pt modelId="{D6275416-81D8-40E2-AA1A-F8AC6ACC184C}" type="sibTrans" cxnId="{875FBCD4-F9A5-45C4-8936-B3751C6C0B46}">
      <dgm:prSet/>
      <dgm:spPr/>
      <dgm:t>
        <a:bodyPr/>
        <a:lstStyle/>
        <a:p>
          <a:endParaRPr lang="en-GB"/>
        </a:p>
      </dgm:t>
    </dgm:pt>
    <dgm:pt modelId="{27CFA2E2-13D6-427A-AC0A-A5C7BD38B22A}">
      <dgm:prSet custT="1"/>
      <dgm:spPr/>
      <dgm:t>
        <a:bodyPr/>
        <a:lstStyle/>
        <a:p>
          <a:r>
            <a:rPr lang="en-GB" sz="2000" dirty="0" smtClean="0"/>
            <a:t>Fructose</a:t>
          </a:r>
          <a:endParaRPr lang="en-GB" sz="500" dirty="0"/>
        </a:p>
      </dgm:t>
    </dgm:pt>
    <dgm:pt modelId="{9D57582F-6266-430E-BF1A-6096D7388888}" type="parTrans" cxnId="{4F635C68-EE5A-458C-8D0C-AF43C714C20B}">
      <dgm:prSet/>
      <dgm:spPr/>
      <dgm:t>
        <a:bodyPr/>
        <a:lstStyle/>
        <a:p>
          <a:endParaRPr lang="en-GB"/>
        </a:p>
      </dgm:t>
    </dgm:pt>
    <dgm:pt modelId="{0710734A-D758-40E3-91B5-990F62AE9906}" type="sibTrans" cxnId="{4F635C68-EE5A-458C-8D0C-AF43C714C20B}">
      <dgm:prSet/>
      <dgm:spPr/>
      <dgm:t>
        <a:bodyPr/>
        <a:lstStyle/>
        <a:p>
          <a:endParaRPr lang="en-GB"/>
        </a:p>
      </dgm:t>
    </dgm:pt>
    <dgm:pt modelId="{2FE6F414-CD73-4069-89A0-3C88300AF6D3}">
      <dgm:prSet phldrT="[Text]" custT="1"/>
      <dgm:spPr/>
      <dgm:t>
        <a:bodyPr/>
        <a:lstStyle/>
        <a:p>
          <a:r>
            <a:rPr lang="en-GB" sz="2000" dirty="0" smtClean="0"/>
            <a:t>Arabinose</a:t>
          </a:r>
          <a:endParaRPr lang="en-GB" sz="2000" dirty="0"/>
        </a:p>
      </dgm:t>
    </dgm:pt>
    <dgm:pt modelId="{A40CB32A-748F-4FF2-8FBF-AA61FAC89EF6}" type="parTrans" cxnId="{87B5108E-B02C-42BF-A2ED-6F530D0C05CA}">
      <dgm:prSet/>
      <dgm:spPr/>
    </dgm:pt>
    <dgm:pt modelId="{50A3903A-D56D-4101-ADD5-9C9D7D6D35A1}" type="sibTrans" cxnId="{87B5108E-B02C-42BF-A2ED-6F530D0C05CA}">
      <dgm:prSet/>
      <dgm:spPr/>
    </dgm:pt>
    <dgm:pt modelId="{0677755D-E6C9-427D-B4FA-9091CA6A5307}">
      <dgm:prSet phldrT="[Text]" custT="1"/>
      <dgm:spPr/>
      <dgm:t>
        <a:bodyPr/>
        <a:lstStyle/>
        <a:p>
          <a:r>
            <a:rPr lang="en-GB" sz="2000" dirty="0" smtClean="0"/>
            <a:t>Ribose</a:t>
          </a:r>
          <a:endParaRPr lang="en-GB" sz="2000" dirty="0"/>
        </a:p>
      </dgm:t>
    </dgm:pt>
    <dgm:pt modelId="{53DF2F88-BA7B-4321-8099-51A7BA1AC8E6}" type="parTrans" cxnId="{30608738-571B-4703-9EDB-6BE8B76199EA}">
      <dgm:prSet/>
      <dgm:spPr/>
    </dgm:pt>
    <dgm:pt modelId="{8F5AFE03-8CC0-4E71-9D35-203FE1E35C5D}" type="sibTrans" cxnId="{30608738-571B-4703-9EDB-6BE8B76199EA}">
      <dgm:prSet/>
      <dgm:spPr/>
    </dgm:pt>
    <dgm:pt modelId="{CBD7B487-1A09-4F80-B9DF-9C7EB8F7F862}">
      <dgm:prSet phldrT="[Text]" custT="1"/>
      <dgm:spPr/>
      <dgm:t>
        <a:bodyPr/>
        <a:lstStyle/>
        <a:p>
          <a:r>
            <a:rPr lang="en-GB" sz="2000" dirty="0" smtClean="0"/>
            <a:t>Xylose</a:t>
          </a:r>
          <a:endParaRPr lang="en-GB" sz="2000" dirty="0"/>
        </a:p>
      </dgm:t>
    </dgm:pt>
    <dgm:pt modelId="{8A1A45FD-6904-4EBC-9242-44A03D6040F3}" type="parTrans" cxnId="{468F3B5F-F07F-4DD4-A462-1E3FF8C8A655}">
      <dgm:prSet/>
      <dgm:spPr/>
    </dgm:pt>
    <dgm:pt modelId="{8A92B9A6-2C52-497B-A4DA-99D4403C457F}" type="sibTrans" cxnId="{468F3B5F-F07F-4DD4-A462-1E3FF8C8A655}">
      <dgm:prSet/>
      <dgm:spPr/>
    </dgm:pt>
    <dgm:pt modelId="{3F18DF80-CD2E-43E3-A8D0-89CE9EC353B7}">
      <dgm:prSet phldrT="[Text]" custT="1"/>
      <dgm:spPr/>
      <dgm:t>
        <a:bodyPr/>
        <a:lstStyle/>
        <a:p>
          <a:r>
            <a:rPr lang="en-GB" sz="2000" dirty="0" smtClean="0"/>
            <a:t>Galactose</a:t>
          </a:r>
          <a:endParaRPr lang="en-GB" sz="2000" dirty="0"/>
        </a:p>
      </dgm:t>
    </dgm:pt>
    <dgm:pt modelId="{97C9FFDA-107B-4FDD-BF28-71FAAA771276}" type="parTrans" cxnId="{7CE045D4-EF1B-4A6A-AF51-E2473A27E362}">
      <dgm:prSet/>
      <dgm:spPr/>
    </dgm:pt>
    <dgm:pt modelId="{E3DD7513-E9E6-4CF5-8471-4219266C58A9}" type="sibTrans" cxnId="{7CE045D4-EF1B-4A6A-AF51-E2473A27E362}">
      <dgm:prSet/>
      <dgm:spPr/>
    </dgm:pt>
    <dgm:pt modelId="{E10545F1-FC0C-4A33-81C5-EA556A206FE3}">
      <dgm:prSet phldrT="[Text]" custT="1"/>
      <dgm:spPr/>
      <dgm:t>
        <a:bodyPr/>
        <a:lstStyle/>
        <a:p>
          <a:r>
            <a:rPr lang="en-GB" sz="2000" dirty="0" smtClean="0"/>
            <a:t>Glucose</a:t>
          </a:r>
          <a:endParaRPr lang="en-GB" sz="2000" dirty="0"/>
        </a:p>
      </dgm:t>
    </dgm:pt>
    <dgm:pt modelId="{DB3E224F-D6DF-490E-8371-C238683E246C}" type="parTrans" cxnId="{6EDE4F49-0117-4847-8829-A1679A91D394}">
      <dgm:prSet/>
      <dgm:spPr/>
    </dgm:pt>
    <dgm:pt modelId="{21048530-FB24-430F-8464-FDF5A5017D99}" type="sibTrans" cxnId="{6EDE4F49-0117-4847-8829-A1679A91D394}">
      <dgm:prSet/>
      <dgm:spPr/>
    </dgm:pt>
    <dgm:pt modelId="{EFE9E274-649C-41C4-9495-D429F7651A8B}">
      <dgm:prSet phldrT="[Text]" custT="1"/>
      <dgm:spPr/>
      <dgm:t>
        <a:bodyPr/>
        <a:lstStyle/>
        <a:p>
          <a:r>
            <a:rPr lang="en-GB" sz="2000" dirty="0" smtClean="0"/>
            <a:t>Fructose</a:t>
          </a:r>
          <a:endParaRPr lang="en-GB" sz="2000" dirty="0"/>
        </a:p>
      </dgm:t>
    </dgm:pt>
    <dgm:pt modelId="{D5461354-0069-480E-9577-9265309FE195}" type="parTrans" cxnId="{34F5791F-2903-4C02-8F1D-36D3D2CE3916}">
      <dgm:prSet/>
      <dgm:spPr/>
    </dgm:pt>
    <dgm:pt modelId="{AB0B6190-723A-4091-8C01-636AFE9CEA8E}" type="sibTrans" cxnId="{34F5791F-2903-4C02-8F1D-36D3D2CE3916}">
      <dgm:prSet/>
      <dgm:spPr/>
    </dgm:pt>
    <dgm:pt modelId="{CA2E2C89-9C0C-4BFF-870A-958B39748F1F}">
      <dgm:prSet phldrT="[Text]" custT="1"/>
      <dgm:spPr/>
      <dgm:t>
        <a:bodyPr/>
        <a:lstStyle/>
        <a:p>
          <a:r>
            <a:rPr lang="en-GB" sz="2000" dirty="0" smtClean="0"/>
            <a:t>Mannose</a:t>
          </a:r>
          <a:endParaRPr lang="en-GB" sz="2000" dirty="0"/>
        </a:p>
      </dgm:t>
    </dgm:pt>
    <dgm:pt modelId="{8F6D198D-6D7C-416A-9EFD-F6891A11A117}" type="parTrans" cxnId="{A42FAAB1-2D81-4FD3-8C0F-2E551E5CA797}">
      <dgm:prSet/>
      <dgm:spPr/>
    </dgm:pt>
    <dgm:pt modelId="{E08615ED-0D45-478B-896B-7C2AAB0535F7}" type="sibTrans" cxnId="{A42FAAB1-2D81-4FD3-8C0F-2E551E5CA797}">
      <dgm:prSet/>
      <dgm:spPr/>
    </dgm:pt>
    <dgm:pt modelId="{67D385D1-6BB3-4C16-B703-585852CCE0BC}">
      <dgm:prSet custT="1"/>
      <dgm:spPr/>
      <dgm:t>
        <a:bodyPr/>
        <a:lstStyle/>
        <a:p>
          <a:r>
            <a:rPr lang="en-GB" sz="2000" dirty="0" smtClean="0"/>
            <a:t/>
          </a:r>
          <a:br>
            <a:rPr lang="en-GB" sz="2000" dirty="0" smtClean="0"/>
          </a:br>
          <a:r>
            <a:rPr lang="en-GB" sz="500" dirty="0" smtClean="0"/>
            <a:t/>
          </a:r>
          <a:br>
            <a:rPr lang="en-GB" sz="500" dirty="0" smtClean="0"/>
          </a:br>
          <a:r>
            <a:rPr lang="en-GB" sz="500" dirty="0" smtClean="0"/>
            <a:t>    </a:t>
          </a:r>
          <a:br>
            <a:rPr lang="en-GB" sz="500" dirty="0" smtClean="0"/>
          </a:br>
          <a:r>
            <a:rPr lang="en-GB" sz="500" dirty="0" smtClean="0"/>
            <a:t/>
          </a:r>
          <a:br>
            <a:rPr lang="en-GB" sz="500" dirty="0" smtClean="0"/>
          </a:br>
          <a:endParaRPr lang="en-GB" sz="500" dirty="0"/>
        </a:p>
      </dgm:t>
    </dgm:pt>
    <dgm:pt modelId="{3A313124-701F-4D29-BA4E-10D81C2052EF}" type="parTrans" cxnId="{39F326E0-1347-4A59-B350-CD9AE2AC8589}">
      <dgm:prSet/>
      <dgm:spPr/>
    </dgm:pt>
    <dgm:pt modelId="{BD3922C5-B50B-4C37-97EE-21489C69800F}" type="sibTrans" cxnId="{39F326E0-1347-4A59-B350-CD9AE2AC8589}">
      <dgm:prSet/>
      <dgm:spPr/>
    </dgm:pt>
    <dgm:pt modelId="{A5DBA4CC-C9BE-419B-BF4E-32056F69D333}" type="pres">
      <dgm:prSet presAssocID="{516CD6E8-C3E4-44B7-9579-46F84E07D49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363CD49-ED8C-428C-9A3D-A2CA2A0EAE17}" type="pres">
      <dgm:prSet presAssocID="{13A0A119-97DA-4E3E-996D-D051B81E64DC}" presName="compNode" presStyleCnt="0"/>
      <dgm:spPr/>
      <dgm:t>
        <a:bodyPr/>
        <a:lstStyle/>
        <a:p>
          <a:endParaRPr lang="en-GB"/>
        </a:p>
      </dgm:t>
    </dgm:pt>
    <dgm:pt modelId="{85624BF6-794F-442B-BA4A-3621BEBCF61D}" type="pres">
      <dgm:prSet presAssocID="{13A0A119-97DA-4E3E-996D-D051B81E64DC}" presName="aNode" presStyleLbl="bgShp" presStyleIdx="0" presStyleCnt="3"/>
      <dgm:spPr/>
      <dgm:t>
        <a:bodyPr/>
        <a:lstStyle/>
        <a:p>
          <a:endParaRPr lang="en-GB"/>
        </a:p>
      </dgm:t>
    </dgm:pt>
    <dgm:pt modelId="{C68E578E-B7C2-4FB9-8B54-A59112244EDD}" type="pres">
      <dgm:prSet presAssocID="{13A0A119-97DA-4E3E-996D-D051B81E64DC}" presName="textNode" presStyleLbl="bgShp" presStyleIdx="0" presStyleCnt="3"/>
      <dgm:spPr/>
      <dgm:t>
        <a:bodyPr/>
        <a:lstStyle/>
        <a:p>
          <a:endParaRPr lang="en-GB"/>
        </a:p>
      </dgm:t>
    </dgm:pt>
    <dgm:pt modelId="{F5FEBCFB-42C6-4D2C-8DA2-12AD92F16BFF}" type="pres">
      <dgm:prSet presAssocID="{13A0A119-97DA-4E3E-996D-D051B81E64DC}" presName="compChildNode" presStyleCnt="0"/>
      <dgm:spPr/>
      <dgm:t>
        <a:bodyPr/>
        <a:lstStyle/>
        <a:p>
          <a:endParaRPr lang="en-GB"/>
        </a:p>
      </dgm:t>
    </dgm:pt>
    <dgm:pt modelId="{D65443E0-B4ED-427F-A085-732880BB5A53}" type="pres">
      <dgm:prSet presAssocID="{13A0A119-97DA-4E3E-996D-D051B81E64DC}" presName="theInnerList" presStyleCnt="0"/>
      <dgm:spPr/>
      <dgm:t>
        <a:bodyPr/>
        <a:lstStyle/>
        <a:p>
          <a:endParaRPr lang="en-GB"/>
        </a:p>
      </dgm:t>
    </dgm:pt>
    <dgm:pt modelId="{91BA0D3E-D5CF-4A70-8897-33ACCD817794}" type="pres">
      <dgm:prSet presAssocID="{B7F0E471-7D11-4257-B337-D9CED4261865}" presName="childNode" presStyleLbl="node1" presStyleIdx="0" presStyleCnt="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A4B314-C5BF-4A3A-96DA-913B89FF3837}" type="pres">
      <dgm:prSet presAssocID="{B7F0E471-7D11-4257-B337-D9CED4261865}" presName="aSpace2" presStyleCnt="0"/>
      <dgm:spPr/>
      <dgm:t>
        <a:bodyPr/>
        <a:lstStyle/>
        <a:p>
          <a:endParaRPr lang="en-GB"/>
        </a:p>
      </dgm:t>
    </dgm:pt>
    <dgm:pt modelId="{A67057EA-81C6-4784-B50D-0D4B1CC0D30A}" type="pres">
      <dgm:prSet presAssocID="{CB73AE66-3F6D-472D-A206-F20B48D385E9}" presName="childNode" presStyleLbl="node1" presStyleIdx="1" presStyleCnt="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1932A4E-3BD6-4B51-807F-27D8E12C000C}" type="pres">
      <dgm:prSet presAssocID="{CB73AE66-3F6D-472D-A206-F20B48D385E9}" presName="aSpace2" presStyleCnt="0"/>
      <dgm:spPr/>
      <dgm:t>
        <a:bodyPr/>
        <a:lstStyle/>
        <a:p>
          <a:endParaRPr lang="en-GB"/>
        </a:p>
      </dgm:t>
    </dgm:pt>
    <dgm:pt modelId="{283D9E7E-0473-45C1-A428-98B99DED8E7E}" type="pres">
      <dgm:prSet presAssocID="{08E9417C-A9BB-444A-8210-3097456CC045}" presName="childNode" presStyleLbl="node1" presStyleIdx="2" presStyleCnt="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22DC7D-0FB6-4AFB-B6CA-52CF34C6E661}" type="pres">
      <dgm:prSet presAssocID="{08E9417C-A9BB-444A-8210-3097456CC045}" presName="aSpace2" presStyleCnt="0"/>
      <dgm:spPr/>
      <dgm:t>
        <a:bodyPr/>
        <a:lstStyle/>
        <a:p>
          <a:endParaRPr lang="en-GB"/>
        </a:p>
      </dgm:t>
    </dgm:pt>
    <dgm:pt modelId="{0EB5A415-8B1D-4CF8-89CC-C215130D4E1E}" type="pres">
      <dgm:prSet presAssocID="{988D8755-6428-4B00-A3C8-8632AC388132}" presName="childNode" presStyleLbl="node1" presStyleIdx="3" presStyleCnt="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B5A579F-32DA-4FD3-8782-75D04FA2EA94}" type="pres">
      <dgm:prSet presAssocID="{988D8755-6428-4B00-A3C8-8632AC388132}" presName="aSpace2" presStyleCnt="0"/>
      <dgm:spPr/>
      <dgm:t>
        <a:bodyPr/>
        <a:lstStyle/>
        <a:p>
          <a:endParaRPr lang="en-GB"/>
        </a:p>
      </dgm:t>
    </dgm:pt>
    <dgm:pt modelId="{86CD5B4D-ADA3-4BDF-BAB5-222168FA55FA}" type="pres">
      <dgm:prSet presAssocID="{ABC6F9C3-7895-4F72-973D-BA90AC82C25E}" presName="childNode" presStyleLbl="node1" presStyleIdx="4" presStyleCnt="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7F29A8-C6DA-460D-87AF-DF20A900DA8D}" type="pres">
      <dgm:prSet presAssocID="{ABC6F9C3-7895-4F72-973D-BA90AC82C25E}" presName="aSpace2" presStyleCnt="0"/>
      <dgm:spPr/>
      <dgm:t>
        <a:bodyPr/>
        <a:lstStyle/>
        <a:p>
          <a:endParaRPr lang="en-GB"/>
        </a:p>
      </dgm:t>
    </dgm:pt>
    <dgm:pt modelId="{C1FB84B2-7B80-4B5F-9D69-A4C31493C520}" type="pres">
      <dgm:prSet presAssocID="{3E7F478D-6D83-4D5C-BBB8-7F15F2108C11}" presName="childNode" presStyleLbl="node1" presStyleIdx="5" presStyleCnt="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C5B6ED-D86A-445E-8317-96C94A2F034B}" type="pres">
      <dgm:prSet presAssocID="{3E7F478D-6D83-4D5C-BBB8-7F15F2108C11}" presName="aSpace2" presStyleCnt="0"/>
      <dgm:spPr/>
      <dgm:t>
        <a:bodyPr/>
        <a:lstStyle/>
        <a:p>
          <a:endParaRPr lang="en-GB"/>
        </a:p>
      </dgm:t>
    </dgm:pt>
    <dgm:pt modelId="{D1D890EE-34F0-4A4D-9683-2A9F81611DF9}" type="pres">
      <dgm:prSet presAssocID="{5F5E3023-B5E4-4EBE-A4DD-B450ACAA0E35}" presName="childNode" presStyleLbl="node1" presStyleIdx="6" presStyleCnt="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3DDECE-4FAC-4FEA-97FF-A668E5616535}" type="pres">
      <dgm:prSet presAssocID="{13A0A119-97DA-4E3E-996D-D051B81E64DC}" presName="aSpace" presStyleCnt="0"/>
      <dgm:spPr/>
      <dgm:t>
        <a:bodyPr/>
        <a:lstStyle/>
        <a:p>
          <a:endParaRPr lang="en-GB"/>
        </a:p>
      </dgm:t>
    </dgm:pt>
    <dgm:pt modelId="{EAC10615-D911-45FD-BE16-1D9A207E0C30}" type="pres">
      <dgm:prSet presAssocID="{F1C5B854-2DD5-46AD-B552-AABBF7AFF09C}" presName="compNode" presStyleCnt="0"/>
      <dgm:spPr/>
    </dgm:pt>
    <dgm:pt modelId="{A1EE300A-8153-4AE3-8FCA-B06B18BDBE72}" type="pres">
      <dgm:prSet presAssocID="{F1C5B854-2DD5-46AD-B552-AABBF7AFF09C}" presName="aNode" presStyleLbl="bgShp" presStyleIdx="1" presStyleCnt="3"/>
      <dgm:spPr/>
      <dgm:t>
        <a:bodyPr/>
        <a:lstStyle/>
        <a:p>
          <a:endParaRPr lang="en-GB"/>
        </a:p>
      </dgm:t>
    </dgm:pt>
    <dgm:pt modelId="{0FBAF6ED-AA52-479C-9C31-F2F586365BEF}" type="pres">
      <dgm:prSet presAssocID="{F1C5B854-2DD5-46AD-B552-AABBF7AFF09C}" presName="textNode" presStyleLbl="bgShp" presStyleIdx="1" presStyleCnt="3"/>
      <dgm:spPr/>
      <dgm:t>
        <a:bodyPr/>
        <a:lstStyle/>
        <a:p>
          <a:endParaRPr lang="en-GB"/>
        </a:p>
      </dgm:t>
    </dgm:pt>
    <dgm:pt modelId="{A3A77EC8-B203-4A12-BF19-BB3EBED14F62}" type="pres">
      <dgm:prSet presAssocID="{F1C5B854-2DD5-46AD-B552-AABBF7AFF09C}" presName="compChildNode" presStyleCnt="0"/>
      <dgm:spPr/>
    </dgm:pt>
    <dgm:pt modelId="{7E35AF32-2EB8-42C9-8FF0-20E547E9572D}" type="pres">
      <dgm:prSet presAssocID="{F1C5B854-2DD5-46AD-B552-AABBF7AFF09C}" presName="theInnerList" presStyleCnt="0"/>
      <dgm:spPr/>
    </dgm:pt>
    <dgm:pt modelId="{734F3296-C6F7-47D9-B29F-87BEB4721155}" type="pres">
      <dgm:prSet presAssocID="{2FE6F414-CD73-4069-89A0-3C88300AF6D3}" presName="childNode" presStyleLbl="node1" presStyleIdx="7" presStyleCnt="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653270-E292-4CC7-89AC-4169BACBB6C0}" type="pres">
      <dgm:prSet presAssocID="{2FE6F414-CD73-4069-89A0-3C88300AF6D3}" presName="aSpace2" presStyleCnt="0"/>
      <dgm:spPr/>
    </dgm:pt>
    <dgm:pt modelId="{658CC421-C27F-41DA-8517-BB13ACCEA376}" type="pres">
      <dgm:prSet presAssocID="{0677755D-E6C9-427D-B4FA-9091CA6A5307}" presName="childNode" presStyleLbl="node1" presStyleIdx="8" presStyleCnt="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309D70-29F7-432F-9AF5-25A7EA0FA45E}" type="pres">
      <dgm:prSet presAssocID="{0677755D-E6C9-427D-B4FA-9091CA6A5307}" presName="aSpace2" presStyleCnt="0"/>
      <dgm:spPr/>
    </dgm:pt>
    <dgm:pt modelId="{88524E34-3F4C-4530-AEB9-E5CBC5736CC1}" type="pres">
      <dgm:prSet presAssocID="{CBD7B487-1A09-4F80-B9DF-9C7EB8F7F862}" presName="childNode" presStyleLbl="node1" presStyleIdx="9" presStyleCnt="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4C7C2E-3AAD-47B9-B72B-AC4659761517}" type="pres">
      <dgm:prSet presAssocID="{CBD7B487-1A09-4F80-B9DF-9C7EB8F7F862}" presName="aSpace2" presStyleCnt="0"/>
      <dgm:spPr/>
    </dgm:pt>
    <dgm:pt modelId="{EA92FE76-4AE0-4F79-BFAB-EF7A3191123E}" type="pres">
      <dgm:prSet presAssocID="{3F18DF80-CD2E-43E3-A8D0-89CE9EC353B7}" presName="childNode" presStyleLbl="node1" presStyleIdx="10" presStyleCnt="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66D898-C6AE-4324-A00C-795615825C0C}" type="pres">
      <dgm:prSet presAssocID="{3F18DF80-CD2E-43E3-A8D0-89CE9EC353B7}" presName="aSpace2" presStyleCnt="0"/>
      <dgm:spPr/>
    </dgm:pt>
    <dgm:pt modelId="{64838F33-C107-4B19-87EE-2574615B8C4C}" type="pres">
      <dgm:prSet presAssocID="{E10545F1-FC0C-4A33-81C5-EA556A206FE3}" presName="childNode" presStyleLbl="node1" presStyleIdx="11" presStyleCnt="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DD2833-8EFE-4CBE-8C88-9A49ED34ABF8}" type="pres">
      <dgm:prSet presAssocID="{E10545F1-FC0C-4A33-81C5-EA556A206FE3}" presName="aSpace2" presStyleCnt="0"/>
      <dgm:spPr/>
    </dgm:pt>
    <dgm:pt modelId="{E32752E1-2F4E-458E-915E-36F2910C1B48}" type="pres">
      <dgm:prSet presAssocID="{EFE9E274-649C-41C4-9495-D429F7651A8B}" presName="childNode" presStyleLbl="node1" presStyleIdx="12" presStyleCnt="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E57F6E-3CB0-4EA0-80BB-403C83CF805D}" type="pres">
      <dgm:prSet presAssocID="{EFE9E274-649C-41C4-9495-D429F7651A8B}" presName="aSpace2" presStyleCnt="0"/>
      <dgm:spPr/>
    </dgm:pt>
    <dgm:pt modelId="{A3F44E82-8762-4609-9352-EF8C70B8BD00}" type="pres">
      <dgm:prSet presAssocID="{CA2E2C89-9C0C-4BFF-870A-958B39748F1F}" presName="childNode" presStyleLbl="node1" presStyleIdx="13" presStyleCnt="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4E0DE8-7146-44CF-B2BA-8A7EB9643B39}" type="pres">
      <dgm:prSet presAssocID="{F1C5B854-2DD5-46AD-B552-AABBF7AFF09C}" presName="aSpace" presStyleCnt="0"/>
      <dgm:spPr/>
    </dgm:pt>
    <dgm:pt modelId="{D8CF29F5-CDD2-48A1-8BFA-AEC64EF198B3}" type="pres">
      <dgm:prSet presAssocID="{181359F5-D49A-41CB-8A18-E827C01286B2}" presName="compNode" presStyleCnt="0"/>
      <dgm:spPr/>
      <dgm:t>
        <a:bodyPr/>
        <a:lstStyle/>
        <a:p>
          <a:endParaRPr lang="en-GB"/>
        </a:p>
      </dgm:t>
    </dgm:pt>
    <dgm:pt modelId="{FFED2A79-C248-495D-95B4-EB2DE8697445}" type="pres">
      <dgm:prSet presAssocID="{181359F5-D49A-41CB-8A18-E827C01286B2}" presName="aNode" presStyleLbl="bgShp" presStyleIdx="2" presStyleCnt="3" custFlipHor="0" custScaleX="99162" custLinFactNeighborX="7712" custLinFactNeighborY="632"/>
      <dgm:spPr/>
      <dgm:t>
        <a:bodyPr/>
        <a:lstStyle/>
        <a:p>
          <a:endParaRPr lang="en-GB"/>
        </a:p>
      </dgm:t>
    </dgm:pt>
    <dgm:pt modelId="{63C759CF-FFA9-41C7-8F9E-351F64F18455}" type="pres">
      <dgm:prSet presAssocID="{181359F5-D49A-41CB-8A18-E827C01286B2}" presName="textNode" presStyleLbl="bgShp" presStyleIdx="2" presStyleCnt="3"/>
      <dgm:spPr/>
      <dgm:t>
        <a:bodyPr/>
        <a:lstStyle/>
        <a:p>
          <a:endParaRPr lang="en-GB"/>
        </a:p>
      </dgm:t>
    </dgm:pt>
    <dgm:pt modelId="{39259B62-E7B8-46EA-A009-B97EE0630741}" type="pres">
      <dgm:prSet presAssocID="{181359F5-D49A-41CB-8A18-E827C01286B2}" presName="compChildNode" presStyleCnt="0"/>
      <dgm:spPr/>
      <dgm:t>
        <a:bodyPr/>
        <a:lstStyle/>
        <a:p>
          <a:endParaRPr lang="en-GB"/>
        </a:p>
      </dgm:t>
    </dgm:pt>
    <dgm:pt modelId="{8209CC62-381B-4C2A-8F33-C4A622FF72BA}" type="pres">
      <dgm:prSet presAssocID="{181359F5-D49A-41CB-8A18-E827C01286B2}" presName="theInnerList" presStyleCnt="0"/>
      <dgm:spPr/>
      <dgm:t>
        <a:bodyPr/>
        <a:lstStyle/>
        <a:p>
          <a:endParaRPr lang="en-GB"/>
        </a:p>
      </dgm:t>
    </dgm:pt>
    <dgm:pt modelId="{9B4A2BF7-2F6D-41FF-8FE6-24C68FA80F70}" type="pres">
      <dgm:prSet presAssocID="{BE57213B-58DB-404C-A7F2-95AEB41CBB0D}" presName="childNode" presStyleLbl="node1" presStyleIdx="14" presStyleCnt="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E35E0C-EBD1-4F6A-B8D7-BDABE15B8BA0}" type="pres">
      <dgm:prSet presAssocID="{BE57213B-58DB-404C-A7F2-95AEB41CBB0D}" presName="aSpace2" presStyleCnt="0"/>
      <dgm:spPr/>
      <dgm:t>
        <a:bodyPr/>
        <a:lstStyle/>
        <a:p>
          <a:endParaRPr lang="en-GB"/>
        </a:p>
      </dgm:t>
    </dgm:pt>
    <dgm:pt modelId="{99213C45-BAE5-4F3A-A4DD-A72B8981F999}" type="pres">
      <dgm:prSet presAssocID="{B4986CC2-142F-4DC9-8CF2-DFDF44323CAE}" presName="childNode" presStyleLbl="node1" presStyleIdx="15" presStyleCnt="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6CBB2A-2933-4C2A-AAA1-A5EEB3FDFE63}" type="pres">
      <dgm:prSet presAssocID="{B4986CC2-142F-4DC9-8CF2-DFDF44323CAE}" presName="aSpace2" presStyleCnt="0"/>
      <dgm:spPr/>
      <dgm:t>
        <a:bodyPr/>
        <a:lstStyle/>
        <a:p>
          <a:endParaRPr lang="en-GB"/>
        </a:p>
      </dgm:t>
    </dgm:pt>
    <dgm:pt modelId="{C533E2E8-4B61-49AC-BF44-055521C0A008}" type="pres">
      <dgm:prSet presAssocID="{A0A94AC0-9F24-47A0-AF63-0AF8954FE8C8}" presName="childNode" presStyleLbl="node1" presStyleIdx="16" presStyleCnt="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078183-8008-4E0C-83CC-6579A94C9BE8}" type="pres">
      <dgm:prSet presAssocID="{A0A94AC0-9F24-47A0-AF63-0AF8954FE8C8}" presName="aSpace2" presStyleCnt="0"/>
      <dgm:spPr/>
    </dgm:pt>
    <dgm:pt modelId="{B85C7A3F-A740-4170-9ED3-77E4B9839922}" type="pres">
      <dgm:prSet presAssocID="{87734AF4-9AE3-4183-BDDA-68A3F3A5E5ED}" presName="childNode" presStyleLbl="node1" presStyleIdx="17" presStyleCnt="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B03FBED-0A6D-45A0-8B1C-083BB0ACF5B4}" type="pres">
      <dgm:prSet presAssocID="{87734AF4-9AE3-4183-BDDA-68A3F3A5E5ED}" presName="aSpace2" presStyleCnt="0"/>
      <dgm:spPr/>
    </dgm:pt>
    <dgm:pt modelId="{831396C3-75FD-4D46-9925-2A86C14BF31D}" type="pres">
      <dgm:prSet presAssocID="{50097D81-5E87-4256-96E4-1854C2F35955}" presName="childNode" presStyleLbl="node1" presStyleIdx="18" presStyleCnt="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49AB54-E901-422B-9453-2265D211541A}" type="pres">
      <dgm:prSet presAssocID="{50097D81-5E87-4256-96E4-1854C2F35955}" presName="aSpace2" presStyleCnt="0"/>
      <dgm:spPr/>
    </dgm:pt>
    <dgm:pt modelId="{F7501FD4-9E65-4B9F-B425-E43AFB0918CE}" type="pres">
      <dgm:prSet presAssocID="{27CFA2E2-13D6-427A-AC0A-A5C7BD38B22A}" presName="childNode" presStyleLbl="node1" presStyleIdx="19" presStyleCnt="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679C00E-D7CF-42E3-BEB4-909526F1110F}" type="pres">
      <dgm:prSet presAssocID="{27CFA2E2-13D6-427A-AC0A-A5C7BD38B22A}" presName="aSpace2" presStyleCnt="0"/>
      <dgm:spPr/>
    </dgm:pt>
    <dgm:pt modelId="{E1F8D3E9-DC52-4F97-89E6-B60B1319F99F}" type="pres">
      <dgm:prSet presAssocID="{67D385D1-6BB3-4C16-B703-585852CCE0BC}" presName="childNode" presStyleLbl="node1" presStyleIdx="20" presStyleCnt="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9EA8084-EF76-434D-90A8-6D2C841AF25A}" type="presOf" srcId="{67D385D1-6BB3-4C16-B703-585852CCE0BC}" destId="{E1F8D3E9-DC52-4F97-89E6-B60B1319F99F}" srcOrd="0" destOrd="0" presId="urn:microsoft.com/office/officeart/2005/8/layout/lProcess2"/>
    <dgm:cxn modelId="{8C91C541-16DB-4E37-B473-7EA65C2E7DE2}" srcId="{13A0A119-97DA-4E3E-996D-D051B81E64DC}" destId="{08E9417C-A9BB-444A-8210-3097456CC045}" srcOrd="2" destOrd="0" parTransId="{CA13BF45-D63F-42C2-827D-23F956681613}" sibTransId="{ECCF9290-CDAC-4A6B-8D31-8AC3BF2A4C8B}"/>
    <dgm:cxn modelId="{9450FC90-C948-4D20-81E0-FF95CB0B4488}" type="presOf" srcId="{516CD6E8-C3E4-44B7-9579-46F84E07D494}" destId="{A5DBA4CC-C9BE-419B-BF4E-32056F69D333}" srcOrd="0" destOrd="0" presId="urn:microsoft.com/office/officeart/2005/8/layout/lProcess2"/>
    <dgm:cxn modelId="{D0FD06C1-9B77-4602-B28C-BE7200B20D7D}" type="presOf" srcId="{BE57213B-58DB-404C-A7F2-95AEB41CBB0D}" destId="{9B4A2BF7-2F6D-41FF-8FE6-24C68FA80F70}" srcOrd="0" destOrd="0" presId="urn:microsoft.com/office/officeart/2005/8/layout/lProcess2"/>
    <dgm:cxn modelId="{7AA58442-5C8D-41DF-AE0C-EABE25BD57F1}" srcId="{181359F5-D49A-41CB-8A18-E827C01286B2}" destId="{BE57213B-58DB-404C-A7F2-95AEB41CBB0D}" srcOrd="0" destOrd="0" parTransId="{F4A3DD2E-0F63-4FD4-9C6C-03C5C6F01AB5}" sibTransId="{FE9A4D66-8686-4F0A-81BB-7855BCF3E2C0}"/>
    <dgm:cxn modelId="{A42FAAB1-2D81-4FD3-8C0F-2E551E5CA797}" srcId="{F1C5B854-2DD5-46AD-B552-AABBF7AFF09C}" destId="{CA2E2C89-9C0C-4BFF-870A-958B39748F1F}" srcOrd="6" destOrd="0" parTransId="{8F6D198D-6D7C-416A-9EFD-F6891A11A117}" sibTransId="{E08615ED-0D45-478B-896B-7C2AAB0535F7}"/>
    <dgm:cxn modelId="{49FA80C2-105F-450C-A12A-18C8485722DA}" type="presOf" srcId="{EFE9E274-649C-41C4-9495-D429F7651A8B}" destId="{E32752E1-2F4E-458E-915E-36F2910C1B48}" srcOrd="0" destOrd="0" presId="urn:microsoft.com/office/officeart/2005/8/layout/lProcess2"/>
    <dgm:cxn modelId="{875FBCD4-F9A5-45C4-8936-B3751C6C0B46}" srcId="{181359F5-D49A-41CB-8A18-E827C01286B2}" destId="{50097D81-5E87-4256-96E4-1854C2F35955}" srcOrd="4" destOrd="0" parTransId="{FAB805D0-BD67-414D-8DDD-8BE700864F33}" sibTransId="{D6275416-81D8-40E2-AA1A-F8AC6ACC184C}"/>
    <dgm:cxn modelId="{0EEA3576-95B6-47CA-8373-138FD869FE33}" type="presOf" srcId="{E10545F1-FC0C-4A33-81C5-EA556A206FE3}" destId="{64838F33-C107-4B19-87EE-2574615B8C4C}" srcOrd="0" destOrd="0" presId="urn:microsoft.com/office/officeart/2005/8/layout/lProcess2"/>
    <dgm:cxn modelId="{87B5108E-B02C-42BF-A2ED-6F530D0C05CA}" srcId="{F1C5B854-2DD5-46AD-B552-AABBF7AFF09C}" destId="{2FE6F414-CD73-4069-89A0-3C88300AF6D3}" srcOrd="0" destOrd="0" parTransId="{A40CB32A-748F-4FF2-8FBF-AA61FAC89EF6}" sibTransId="{50A3903A-D56D-4101-ADD5-9C9D7D6D35A1}"/>
    <dgm:cxn modelId="{80F17ED8-9B59-42ED-B449-6DFCD44E1075}" srcId="{13A0A119-97DA-4E3E-996D-D051B81E64DC}" destId="{3E7F478D-6D83-4D5C-BBB8-7F15F2108C11}" srcOrd="5" destOrd="0" parTransId="{ADE9BCEA-A0C2-4974-B3BC-4F9929F1AF02}" sibTransId="{E082E13D-0ECD-4423-8B0C-3231C8868DCE}"/>
    <dgm:cxn modelId="{30608738-571B-4703-9EDB-6BE8B76199EA}" srcId="{F1C5B854-2DD5-46AD-B552-AABBF7AFF09C}" destId="{0677755D-E6C9-427D-B4FA-9091CA6A5307}" srcOrd="1" destOrd="0" parTransId="{53DF2F88-BA7B-4321-8099-51A7BA1AC8E6}" sibTransId="{8F5AFE03-8CC0-4E71-9D35-203FE1E35C5D}"/>
    <dgm:cxn modelId="{DE7F3177-4E61-4773-A52E-BDB98F29BAA7}" type="presOf" srcId="{988D8755-6428-4B00-A3C8-8632AC388132}" destId="{0EB5A415-8B1D-4CF8-89CC-C215130D4E1E}" srcOrd="0" destOrd="0" presId="urn:microsoft.com/office/officeart/2005/8/layout/lProcess2"/>
    <dgm:cxn modelId="{637838A9-C899-4291-9CCC-6EDA1AA34BB4}" srcId="{516CD6E8-C3E4-44B7-9579-46F84E07D494}" destId="{13A0A119-97DA-4E3E-996D-D051B81E64DC}" srcOrd="0" destOrd="0" parTransId="{E990ADC3-23CD-41B9-88B2-F7D6E0E71C32}" sibTransId="{9B82D3F7-BE19-4FD4-A21C-243F2F82CF0B}"/>
    <dgm:cxn modelId="{6EDE4F49-0117-4847-8829-A1679A91D394}" srcId="{F1C5B854-2DD5-46AD-B552-AABBF7AFF09C}" destId="{E10545F1-FC0C-4A33-81C5-EA556A206FE3}" srcOrd="4" destOrd="0" parTransId="{DB3E224F-D6DF-490E-8371-C238683E246C}" sibTransId="{21048530-FB24-430F-8464-FDF5A5017D99}"/>
    <dgm:cxn modelId="{39F326E0-1347-4A59-B350-CD9AE2AC8589}" srcId="{181359F5-D49A-41CB-8A18-E827C01286B2}" destId="{67D385D1-6BB3-4C16-B703-585852CCE0BC}" srcOrd="6" destOrd="0" parTransId="{3A313124-701F-4D29-BA4E-10D81C2052EF}" sibTransId="{BD3922C5-B50B-4C37-97EE-21489C69800F}"/>
    <dgm:cxn modelId="{DC125059-87FA-4660-885D-F7E92BA4FCF0}" type="presOf" srcId="{A0A94AC0-9F24-47A0-AF63-0AF8954FE8C8}" destId="{C533E2E8-4B61-49AC-BF44-055521C0A008}" srcOrd="0" destOrd="0" presId="urn:microsoft.com/office/officeart/2005/8/layout/lProcess2"/>
    <dgm:cxn modelId="{76933712-5E74-4863-ACD3-122F948767F6}" type="presOf" srcId="{13A0A119-97DA-4E3E-996D-D051B81E64DC}" destId="{C68E578E-B7C2-4FB9-8B54-A59112244EDD}" srcOrd="1" destOrd="0" presId="urn:microsoft.com/office/officeart/2005/8/layout/lProcess2"/>
    <dgm:cxn modelId="{56B3C1C1-FB26-476A-9186-CD225818A588}" type="presOf" srcId="{CBD7B487-1A09-4F80-B9DF-9C7EB8F7F862}" destId="{88524E34-3F4C-4530-AEB9-E5CBC5736CC1}" srcOrd="0" destOrd="0" presId="urn:microsoft.com/office/officeart/2005/8/layout/lProcess2"/>
    <dgm:cxn modelId="{BF973B7B-0FD8-45CA-953E-7EE7F2C9CEAC}" type="presOf" srcId="{13A0A119-97DA-4E3E-996D-D051B81E64DC}" destId="{85624BF6-794F-442B-BA4A-3621BEBCF61D}" srcOrd="0" destOrd="0" presId="urn:microsoft.com/office/officeart/2005/8/layout/lProcess2"/>
    <dgm:cxn modelId="{D178D2BB-CADF-4F87-8A11-52B42A42B35A}" type="presOf" srcId="{F1C5B854-2DD5-46AD-B552-AABBF7AFF09C}" destId="{0FBAF6ED-AA52-479C-9C31-F2F586365BEF}" srcOrd="1" destOrd="0" presId="urn:microsoft.com/office/officeart/2005/8/layout/lProcess2"/>
    <dgm:cxn modelId="{787E8677-DC85-4403-8B0F-E8A18059F1FA}" srcId="{181359F5-D49A-41CB-8A18-E827C01286B2}" destId="{A0A94AC0-9F24-47A0-AF63-0AF8954FE8C8}" srcOrd="2" destOrd="0" parTransId="{8B7B26C2-A214-449C-B7F5-F175205F4D15}" sibTransId="{DE066597-4CFE-4574-9E63-BA39E26FB211}"/>
    <dgm:cxn modelId="{ED05EDA2-C6D5-4261-A3B7-070404EEB8D9}" type="presOf" srcId="{F1C5B854-2DD5-46AD-B552-AABBF7AFF09C}" destId="{A1EE300A-8153-4AE3-8FCA-B06B18BDBE72}" srcOrd="0" destOrd="0" presId="urn:microsoft.com/office/officeart/2005/8/layout/lProcess2"/>
    <dgm:cxn modelId="{54ECC4C6-DA8B-41E1-814C-2F38F62F2B42}" type="presOf" srcId="{27CFA2E2-13D6-427A-AC0A-A5C7BD38B22A}" destId="{F7501FD4-9E65-4B9F-B425-E43AFB0918CE}" srcOrd="0" destOrd="0" presId="urn:microsoft.com/office/officeart/2005/8/layout/lProcess2"/>
    <dgm:cxn modelId="{B283DAFD-0348-4AB1-BD41-2DA939744197}" type="presOf" srcId="{181359F5-D49A-41CB-8A18-E827C01286B2}" destId="{FFED2A79-C248-495D-95B4-EB2DE8697445}" srcOrd="0" destOrd="0" presId="urn:microsoft.com/office/officeart/2005/8/layout/lProcess2"/>
    <dgm:cxn modelId="{D2F7DDEA-2E83-4529-90B5-64682D083AF4}" srcId="{13A0A119-97DA-4E3E-996D-D051B81E64DC}" destId="{CB73AE66-3F6D-472D-A206-F20B48D385E9}" srcOrd="1" destOrd="0" parTransId="{5B9FA759-278C-4686-8475-A721E005913B}" sibTransId="{F08FFCCF-AF83-4A89-988C-E2B2629EB813}"/>
    <dgm:cxn modelId="{C94A236E-3DAA-48FB-976E-EA2C6795ED47}" type="presOf" srcId="{08E9417C-A9BB-444A-8210-3097456CC045}" destId="{283D9E7E-0473-45C1-A428-98B99DED8E7E}" srcOrd="0" destOrd="0" presId="urn:microsoft.com/office/officeart/2005/8/layout/lProcess2"/>
    <dgm:cxn modelId="{8705CB5E-CD84-4BAD-9870-1907893305BD}" srcId="{181359F5-D49A-41CB-8A18-E827C01286B2}" destId="{B4986CC2-142F-4DC9-8CF2-DFDF44323CAE}" srcOrd="1" destOrd="0" parTransId="{5711BD45-25CD-4DBD-88B9-3D6EB7B5D666}" sibTransId="{2D0C6FBD-F6A2-4D67-B703-6A54B2AE7F57}"/>
    <dgm:cxn modelId="{E80E4D2F-3598-40F8-A7B4-E5C2DD1C853D}" type="presOf" srcId="{CA2E2C89-9C0C-4BFF-870A-958B39748F1F}" destId="{A3F44E82-8762-4609-9352-EF8C70B8BD00}" srcOrd="0" destOrd="0" presId="urn:microsoft.com/office/officeart/2005/8/layout/lProcess2"/>
    <dgm:cxn modelId="{F849082C-CCA2-4B44-A11B-7AE192862322}" type="presOf" srcId="{3F18DF80-CD2E-43E3-A8D0-89CE9EC353B7}" destId="{EA92FE76-4AE0-4F79-BFAB-EF7A3191123E}" srcOrd="0" destOrd="0" presId="urn:microsoft.com/office/officeart/2005/8/layout/lProcess2"/>
    <dgm:cxn modelId="{365F803E-DF3D-4D78-AC79-E4C4316541AF}" type="presOf" srcId="{2FE6F414-CD73-4069-89A0-3C88300AF6D3}" destId="{734F3296-C6F7-47D9-B29F-87BEB4721155}" srcOrd="0" destOrd="0" presId="urn:microsoft.com/office/officeart/2005/8/layout/lProcess2"/>
    <dgm:cxn modelId="{02CC5D5E-369E-47F1-ACC2-5B0D809544C5}" srcId="{181359F5-D49A-41CB-8A18-E827C01286B2}" destId="{87734AF4-9AE3-4183-BDDA-68A3F3A5E5ED}" srcOrd="3" destOrd="0" parTransId="{1C4EFC49-473A-4D16-BB33-692DAB39CB22}" sibTransId="{1BF959D4-7A98-4FB1-B1DF-79D1D4AAF942}"/>
    <dgm:cxn modelId="{063D9FA1-E552-4E2F-B60D-A9C8DE9D8C03}" srcId="{13A0A119-97DA-4E3E-996D-D051B81E64DC}" destId="{5F5E3023-B5E4-4EBE-A4DD-B450ACAA0E35}" srcOrd="6" destOrd="0" parTransId="{65BB2579-C99B-4B11-9B26-6D8A99163307}" sibTransId="{A3D3A860-2DC3-4A16-8C15-3071B74CFC70}"/>
    <dgm:cxn modelId="{0EB7BA53-51D6-428B-9B86-E95D351B7489}" type="presOf" srcId="{B4986CC2-142F-4DC9-8CF2-DFDF44323CAE}" destId="{99213C45-BAE5-4F3A-A4DD-A72B8981F999}" srcOrd="0" destOrd="0" presId="urn:microsoft.com/office/officeart/2005/8/layout/lProcess2"/>
    <dgm:cxn modelId="{7CE045D4-EF1B-4A6A-AF51-E2473A27E362}" srcId="{F1C5B854-2DD5-46AD-B552-AABBF7AFF09C}" destId="{3F18DF80-CD2E-43E3-A8D0-89CE9EC353B7}" srcOrd="3" destOrd="0" parTransId="{97C9FFDA-107B-4FDD-BF28-71FAAA771276}" sibTransId="{E3DD7513-E9E6-4CF5-8471-4219266C58A9}"/>
    <dgm:cxn modelId="{263AD9C4-4F35-4AF8-8275-2DBA16973D60}" type="presOf" srcId="{B7F0E471-7D11-4257-B337-D9CED4261865}" destId="{91BA0D3E-D5CF-4A70-8897-33ACCD817794}" srcOrd="0" destOrd="0" presId="urn:microsoft.com/office/officeart/2005/8/layout/lProcess2"/>
    <dgm:cxn modelId="{B4A4A558-AEAF-4E77-88F4-886231D4946E}" type="presOf" srcId="{3E7F478D-6D83-4D5C-BBB8-7F15F2108C11}" destId="{C1FB84B2-7B80-4B5F-9D69-A4C31493C520}" srcOrd="0" destOrd="0" presId="urn:microsoft.com/office/officeart/2005/8/layout/lProcess2"/>
    <dgm:cxn modelId="{ACCA7B3F-E7F8-4AE6-AA1F-81CDA588E93F}" srcId="{516CD6E8-C3E4-44B7-9579-46F84E07D494}" destId="{181359F5-D49A-41CB-8A18-E827C01286B2}" srcOrd="2" destOrd="0" parTransId="{008F2E27-49C7-4889-922B-0241130D0BA2}" sibTransId="{15E4C853-E911-4010-85CF-CF80E62B428A}"/>
    <dgm:cxn modelId="{55DFD7B0-352F-4A00-9054-882DE5810433}" type="presOf" srcId="{181359F5-D49A-41CB-8A18-E827C01286B2}" destId="{63C759CF-FFA9-41C7-8F9E-351F64F18455}" srcOrd="1" destOrd="0" presId="urn:microsoft.com/office/officeart/2005/8/layout/lProcess2"/>
    <dgm:cxn modelId="{4F635C68-EE5A-458C-8D0C-AF43C714C20B}" srcId="{181359F5-D49A-41CB-8A18-E827C01286B2}" destId="{27CFA2E2-13D6-427A-AC0A-A5C7BD38B22A}" srcOrd="5" destOrd="0" parTransId="{9D57582F-6266-430E-BF1A-6096D7388888}" sibTransId="{0710734A-D758-40E3-91B5-990F62AE9906}"/>
    <dgm:cxn modelId="{01B54CB6-E993-45FA-92EB-6B95C46004E2}" srcId="{13A0A119-97DA-4E3E-996D-D051B81E64DC}" destId="{B7F0E471-7D11-4257-B337-D9CED4261865}" srcOrd="0" destOrd="0" parTransId="{4192F9EB-6D3C-462B-88CE-07A688E04EEA}" sibTransId="{1441787E-EB13-4784-9492-76C6EF9E71BB}"/>
    <dgm:cxn modelId="{7A1C3883-7222-4D95-BA27-34D34F070829}" type="presOf" srcId="{50097D81-5E87-4256-96E4-1854C2F35955}" destId="{831396C3-75FD-4D46-9925-2A86C14BF31D}" srcOrd="0" destOrd="0" presId="urn:microsoft.com/office/officeart/2005/8/layout/lProcess2"/>
    <dgm:cxn modelId="{5B9A324B-5444-4657-A2BE-4B7AF5D76782}" type="presOf" srcId="{ABC6F9C3-7895-4F72-973D-BA90AC82C25E}" destId="{86CD5B4D-ADA3-4BDF-BAB5-222168FA55FA}" srcOrd="0" destOrd="0" presId="urn:microsoft.com/office/officeart/2005/8/layout/lProcess2"/>
    <dgm:cxn modelId="{645EA4E8-F29E-4C3A-B216-4359350F3C47}" srcId="{13A0A119-97DA-4E3E-996D-D051B81E64DC}" destId="{988D8755-6428-4B00-A3C8-8632AC388132}" srcOrd="3" destOrd="0" parTransId="{66A20647-D1FE-4003-BAAF-D7A5A665641A}" sibTransId="{4E3423F0-DDDE-489F-A6A1-BC677C613010}"/>
    <dgm:cxn modelId="{468F3B5F-F07F-4DD4-A462-1E3FF8C8A655}" srcId="{F1C5B854-2DD5-46AD-B552-AABBF7AFF09C}" destId="{CBD7B487-1A09-4F80-B9DF-9C7EB8F7F862}" srcOrd="2" destOrd="0" parTransId="{8A1A45FD-6904-4EBC-9242-44A03D6040F3}" sibTransId="{8A92B9A6-2C52-497B-A4DA-99D4403C457F}"/>
    <dgm:cxn modelId="{34F5791F-2903-4C02-8F1D-36D3D2CE3916}" srcId="{F1C5B854-2DD5-46AD-B552-AABBF7AFF09C}" destId="{EFE9E274-649C-41C4-9495-D429F7651A8B}" srcOrd="5" destOrd="0" parTransId="{D5461354-0069-480E-9577-9265309FE195}" sibTransId="{AB0B6190-723A-4091-8C01-636AFE9CEA8E}"/>
    <dgm:cxn modelId="{4E4AECCB-A0C6-42DF-8C36-B4E9FA9DDED4}" type="presOf" srcId="{87734AF4-9AE3-4183-BDDA-68A3F3A5E5ED}" destId="{B85C7A3F-A740-4170-9ED3-77E4B9839922}" srcOrd="0" destOrd="0" presId="urn:microsoft.com/office/officeart/2005/8/layout/lProcess2"/>
    <dgm:cxn modelId="{BE7D74CC-EF3B-4F9C-860D-737BADA98F2F}" type="presOf" srcId="{0677755D-E6C9-427D-B4FA-9091CA6A5307}" destId="{658CC421-C27F-41DA-8517-BB13ACCEA376}" srcOrd="0" destOrd="0" presId="urn:microsoft.com/office/officeart/2005/8/layout/lProcess2"/>
    <dgm:cxn modelId="{5D8A8A7A-8206-41D8-A13A-58B52403FF2C}" srcId="{516CD6E8-C3E4-44B7-9579-46F84E07D494}" destId="{F1C5B854-2DD5-46AD-B552-AABBF7AFF09C}" srcOrd="1" destOrd="0" parTransId="{1D1D9C43-7F25-4FAB-86E8-977A1FDDCB8E}" sibTransId="{19DE653E-0EA6-4F16-AC84-C93E1E542A32}"/>
    <dgm:cxn modelId="{60B482FD-E9CF-486C-AC48-AE368887DE89}" type="presOf" srcId="{CB73AE66-3F6D-472D-A206-F20B48D385E9}" destId="{A67057EA-81C6-4784-B50D-0D4B1CC0D30A}" srcOrd="0" destOrd="0" presId="urn:microsoft.com/office/officeart/2005/8/layout/lProcess2"/>
    <dgm:cxn modelId="{F053E455-7FC5-4086-8426-DAEBB3A4E268}" srcId="{13A0A119-97DA-4E3E-996D-D051B81E64DC}" destId="{ABC6F9C3-7895-4F72-973D-BA90AC82C25E}" srcOrd="4" destOrd="0" parTransId="{3B945ADC-A949-450C-82C8-23DEEA245398}" sibTransId="{C565CDAE-8F15-48A6-828D-F523101DF27D}"/>
    <dgm:cxn modelId="{A8ACE1F4-0654-412A-98DB-5A2149A12C7E}" type="presOf" srcId="{5F5E3023-B5E4-4EBE-A4DD-B450ACAA0E35}" destId="{D1D890EE-34F0-4A4D-9683-2A9F81611DF9}" srcOrd="0" destOrd="0" presId="urn:microsoft.com/office/officeart/2005/8/layout/lProcess2"/>
    <dgm:cxn modelId="{F2659830-57FA-4DB8-9004-67564D96140F}" type="presParOf" srcId="{A5DBA4CC-C9BE-419B-BF4E-32056F69D333}" destId="{D363CD49-ED8C-428C-9A3D-A2CA2A0EAE17}" srcOrd="0" destOrd="0" presId="urn:microsoft.com/office/officeart/2005/8/layout/lProcess2"/>
    <dgm:cxn modelId="{C0FEEB46-3085-4E8F-9477-A249F2FD551F}" type="presParOf" srcId="{D363CD49-ED8C-428C-9A3D-A2CA2A0EAE17}" destId="{85624BF6-794F-442B-BA4A-3621BEBCF61D}" srcOrd="0" destOrd="0" presId="urn:microsoft.com/office/officeart/2005/8/layout/lProcess2"/>
    <dgm:cxn modelId="{CD44D8FB-A920-4164-9A79-A421F812BBF5}" type="presParOf" srcId="{D363CD49-ED8C-428C-9A3D-A2CA2A0EAE17}" destId="{C68E578E-B7C2-4FB9-8B54-A59112244EDD}" srcOrd="1" destOrd="0" presId="urn:microsoft.com/office/officeart/2005/8/layout/lProcess2"/>
    <dgm:cxn modelId="{C76A8B13-84EC-4C50-9BE8-E4E92F7B8F5A}" type="presParOf" srcId="{D363CD49-ED8C-428C-9A3D-A2CA2A0EAE17}" destId="{F5FEBCFB-42C6-4D2C-8DA2-12AD92F16BFF}" srcOrd="2" destOrd="0" presId="urn:microsoft.com/office/officeart/2005/8/layout/lProcess2"/>
    <dgm:cxn modelId="{DC407079-E44A-41B8-B3C9-CBC07AEB1C7E}" type="presParOf" srcId="{F5FEBCFB-42C6-4D2C-8DA2-12AD92F16BFF}" destId="{D65443E0-B4ED-427F-A085-732880BB5A53}" srcOrd="0" destOrd="0" presId="urn:microsoft.com/office/officeart/2005/8/layout/lProcess2"/>
    <dgm:cxn modelId="{A614B08A-585E-470B-A7D4-1F46F1DB0A1F}" type="presParOf" srcId="{D65443E0-B4ED-427F-A085-732880BB5A53}" destId="{91BA0D3E-D5CF-4A70-8897-33ACCD817794}" srcOrd="0" destOrd="0" presId="urn:microsoft.com/office/officeart/2005/8/layout/lProcess2"/>
    <dgm:cxn modelId="{7FAFB312-5B42-440B-A43A-EB6A69F4A691}" type="presParOf" srcId="{D65443E0-B4ED-427F-A085-732880BB5A53}" destId="{1AA4B314-C5BF-4A3A-96DA-913B89FF3837}" srcOrd="1" destOrd="0" presId="urn:microsoft.com/office/officeart/2005/8/layout/lProcess2"/>
    <dgm:cxn modelId="{C207CADD-BC78-476E-AD4B-43F9141ADF22}" type="presParOf" srcId="{D65443E0-B4ED-427F-A085-732880BB5A53}" destId="{A67057EA-81C6-4784-B50D-0D4B1CC0D30A}" srcOrd="2" destOrd="0" presId="urn:microsoft.com/office/officeart/2005/8/layout/lProcess2"/>
    <dgm:cxn modelId="{EFF57A9D-B3C0-421B-B663-C9AEB18E5D93}" type="presParOf" srcId="{D65443E0-B4ED-427F-A085-732880BB5A53}" destId="{31932A4E-3BD6-4B51-807F-27D8E12C000C}" srcOrd="3" destOrd="0" presId="urn:microsoft.com/office/officeart/2005/8/layout/lProcess2"/>
    <dgm:cxn modelId="{B72AB2B1-009A-4F8E-976A-E613F763C083}" type="presParOf" srcId="{D65443E0-B4ED-427F-A085-732880BB5A53}" destId="{283D9E7E-0473-45C1-A428-98B99DED8E7E}" srcOrd="4" destOrd="0" presId="urn:microsoft.com/office/officeart/2005/8/layout/lProcess2"/>
    <dgm:cxn modelId="{6E39DB45-7944-4243-8A6D-4FDEB993CAFC}" type="presParOf" srcId="{D65443E0-B4ED-427F-A085-732880BB5A53}" destId="{C822DC7D-0FB6-4AFB-B6CA-52CF34C6E661}" srcOrd="5" destOrd="0" presId="urn:microsoft.com/office/officeart/2005/8/layout/lProcess2"/>
    <dgm:cxn modelId="{4680CCFD-FB9F-4216-B754-4F34A7268D21}" type="presParOf" srcId="{D65443E0-B4ED-427F-A085-732880BB5A53}" destId="{0EB5A415-8B1D-4CF8-89CC-C215130D4E1E}" srcOrd="6" destOrd="0" presId="urn:microsoft.com/office/officeart/2005/8/layout/lProcess2"/>
    <dgm:cxn modelId="{B719C9C8-308B-4CD4-B070-86493E253BAD}" type="presParOf" srcId="{D65443E0-B4ED-427F-A085-732880BB5A53}" destId="{AB5A579F-32DA-4FD3-8782-75D04FA2EA94}" srcOrd="7" destOrd="0" presId="urn:microsoft.com/office/officeart/2005/8/layout/lProcess2"/>
    <dgm:cxn modelId="{2FC468D0-D978-4381-8D78-F40A04649BD6}" type="presParOf" srcId="{D65443E0-B4ED-427F-A085-732880BB5A53}" destId="{86CD5B4D-ADA3-4BDF-BAB5-222168FA55FA}" srcOrd="8" destOrd="0" presId="urn:microsoft.com/office/officeart/2005/8/layout/lProcess2"/>
    <dgm:cxn modelId="{3EFC9D4D-6DD5-4817-A7FF-BCFD6D84B79C}" type="presParOf" srcId="{D65443E0-B4ED-427F-A085-732880BB5A53}" destId="{EC7F29A8-C6DA-460D-87AF-DF20A900DA8D}" srcOrd="9" destOrd="0" presId="urn:microsoft.com/office/officeart/2005/8/layout/lProcess2"/>
    <dgm:cxn modelId="{4115DD43-DBC6-4602-B682-F9B6AF879574}" type="presParOf" srcId="{D65443E0-B4ED-427F-A085-732880BB5A53}" destId="{C1FB84B2-7B80-4B5F-9D69-A4C31493C520}" srcOrd="10" destOrd="0" presId="urn:microsoft.com/office/officeart/2005/8/layout/lProcess2"/>
    <dgm:cxn modelId="{128A7721-78CD-4EDC-B33D-6E794F44D4D2}" type="presParOf" srcId="{D65443E0-B4ED-427F-A085-732880BB5A53}" destId="{CAC5B6ED-D86A-445E-8317-96C94A2F034B}" srcOrd="11" destOrd="0" presId="urn:microsoft.com/office/officeart/2005/8/layout/lProcess2"/>
    <dgm:cxn modelId="{B7770E3E-EFA7-4CC4-B070-D2D0DE02CC21}" type="presParOf" srcId="{D65443E0-B4ED-427F-A085-732880BB5A53}" destId="{D1D890EE-34F0-4A4D-9683-2A9F81611DF9}" srcOrd="12" destOrd="0" presId="urn:microsoft.com/office/officeart/2005/8/layout/lProcess2"/>
    <dgm:cxn modelId="{0C4C17DD-0E1A-4324-9C9A-ECA41E9BFC56}" type="presParOf" srcId="{A5DBA4CC-C9BE-419B-BF4E-32056F69D333}" destId="{F03DDECE-4FAC-4FEA-97FF-A668E5616535}" srcOrd="1" destOrd="0" presId="urn:microsoft.com/office/officeart/2005/8/layout/lProcess2"/>
    <dgm:cxn modelId="{77F0300E-19BB-4712-B6FA-669E9E6B6021}" type="presParOf" srcId="{A5DBA4CC-C9BE-419B-BF4E-32056F69D333}" destId="{EAC10615-D911-45FD-BE16-1D9A207E0C30}" srcOrd="2" destOrd="0" presId="urn:microsoft.com/office/officeart/2005/8/layout/lProcess2"/>
    <dgm:cxn modelId="{8F000B55-82B3-4624-82AA-9C051E53F663}" type="presParOf" srcId="{EAC10615-D911-45FD-BE16-1D9A207E0C30}" destId="{A1EE300A-8153-4AE3-8FCA-B06B18BDBE72}" srcOrd="0" destOrd="0" presId="urn:microsoft.com/office/officeart/2005/8/layout/lProcess2"/>
    <dgm:cxn modelId="{646CE3F1-D7CB-41B3-94C1-1773647E2F1C}" type="presParOf" srcId="{EAC10615-D911-45FD-BE16-1D9A207E0C30}" destId="{0FBAF6ED-AA52-479C-9C31-F2F586365BEF}" srcOrd="1" destOrd="0" presId="urn:microsoft.com/office/officeart/2005/8/layout/lProcess2"/>
    <dgm:cxn modelId="{718C56BD-9F26-4FFD-B536-3C20D6662FC1}" type="presParOf" srcId="{EAC10615-D911-45FD-BE16-1D9A207E0C30}" destId="{A3A77EC8-B203-4A12-BF19-BB3EBED14F62}" srcOrd="2" destOrd="0" presId="urn:microsoft.com/office/officeart/2005/8/layout/lProcess2"/>
    <dgm:cxn modelId="{F847E889-C57B-4086-B7D1-B59B703E0474}" type="presParOf" srcId="{A3A77EC8-B203-4A12-BF19-BB3EBED14F62}" destId="{7E35AF32-2EB8-42C9-8FF0-20E547E9572D}" srcOrd="0" destOrd="0" presId="urn:microsoft.com/office/officeart/2005/8/layout/lProcess2"/>
    <dgm:cxn modelId="{8BA39437-287C-4AE5-BBF1-8F1CF04CD833}" type="presParOf" srcId="{7E35AF32-2EB8-42C9-8FF0-20E547E9572D}" destId="{734F3296-C6F7-47D9-B29F-87BEB4721155}" srcOrd="0" destOrd="0" presId="urn:microsoft.com/office/officeart/2005/8/layout/lProcess2"/>
    <dgm:cxn modelId="{FEEC2227-499C-46B3-92B1-7976CDFABDBC}" type="presParOf" srcId="{7E35AF32-2EB8-42C9-8FF0-20E547E9572D}" destId="{70653270-E292-4CC7-89AC-4169BACBB6C0}" srcOrd="1" destOrd="0" presId="urn:microsoft.com/office/officeart/2005/8/layout/lProcess2"/>
    <dgm:cxn modelId="{A14B551B-B160-4FA6-B2B2-B007A45A6DAD}" type="presParOf" srcId="{7E35AF32-2EB8-42C9-8FF0-20E547E9572D}" destId="{658CC421-C27F-41DA-8517-BB13ACCEA376}" srcOrd="2" destOrd="0" presId="urn:microsoft.com/office/officeart/2005/8/layout/lProcess2"/>
    <dgm:cxn modelId="{2DFA37E0-2AF4-431F-BD49-7D673FE61738}" type="presParOf" srcId="{7E35AF32-2EB8-42C9-8FF0-20E547E9572D}" destId="{9D309D70-29F7-432F-9AF5-25A7EA0FA45E}" srcOrd="3" destOrd="0" presId="urn:microsoft.com/office/officeart/2005/8/layout/lProcess2"/>
    <dgm:cxn modelId="{961CD3C6-D438-4C25-BD80-9B94745A6C4E}" type="presParOf" srcId="{7E35AF32-2EB8-42C9-8FF0-20E547E9572D}" destId="{88524E34-3F4C-4530-AEB9-E5CBC5736CC1}" srcOrd="4" destOrd="0" presId="urn:microsoft.com/office/officeart/2005/8/layout/lProcess2"/>
    <dgm:cxn modelId="{06279C94-A580-4002-BB22-03A8D3528B92}" type="presParOf" srcId="{7E35AF32-2EB8-42C9-8FF0-20E547E9572D}" destId="{454C7C2E-3AAD-47B9-B72B-AC4659761517}" srcOrd="5" destOrd="0" presId="urn:microsoft.com/office/officeart/2005/8/layout/lProcess2"/>
    <dgm:cxn modelId="{C7BA49CF-0985-448E-9818-E433E1E2EF46}" type="presParOf" srcId="{7E35AF32-2EB8-42C9-8FF0-20E547E9572D}" destId="{EA92FE76-4AE0-4F79-BFAB-EF7A3191123E}" srcOrd="6" destOrd="0" presId="urn:microsoft.com/office/officeart/2005/8/layout/lProcess2"/>
    <dgm:cxn modelId="{45E0EFC5-E953-4609-AB0E-E39ACC9A697B}" type="presParOf" srcId="{7E35AF32-2EB8-42C9-8FF0-20E547E9572D}" destId="{A966D898-C6AE-4324-A00C-795615825C0C}" srcOrd="7" destOrd="0" presId="urn:microsoft.com/office/officeart/2005/8/layout/lProcess2"/>
    <dgm:cxn modelId="{CAD387E3-C86A-46D9-BAE8-7F37AD943ACD}" type="presParOf" srcId="{7E35AF32-2EB8-42C9-8FF0-20E547E9572D}" destId="{64838F33-C107-4B19-87EE-2574615B8C4C}" srcOrd="8" destOrd="0" presId="urn:microsoft.com/office/officeart/2005/8/layout/lProcess2"/>
    <dgm:cxn modelId="{D3EA2002-599E-4D67-9BBB-D7DAE7CB35F2}" type="presParOf" srcId="{7E35AF32-2EB8-42C9-8FF0-20E547E9572D}" destId="{39DD2833-8EFE-4CBE-8C88-9A49ED34ABF8}" srcOrd="9" destOrd="0" presId="urn:microsoft.com/office/officeart/2005/8/layout/lProcess2"/>
    <dgm:cxn modelId="{98DCC50E-C1F3-4C51-AFEB-6319F3A13DF5}" type="presParOf" srcId="{7E35AF32-2EB8-42C9-8FF0-20E547E9572D}" destId="{E32752E1-2F4E-458E-915E-36F2910C1B48}" srcOrd="10" destOrd="0" presId="urn:microsoft.com/office/officeart/2005/8/layout/lProcess2"/>
    <dgm:cxn modelId="{70B9CB04-C84E-402A-BCA1-D9B51DC40E2D}" type="presParOf" srcId="{7E35AF32-2EB8-42C9-8FF0-20E547E9572D}" destId="{17E57F6E-3CB0-4EA0-80BB-403C83CF805D}" srcOrd="11" destOrd="0" presId="urn:microsoft.com/office/officeart/2005/8/layout/lProcess2"/>
    <dgm:cxn modelId="{4D6D36A2-7C9E-41A5-AFCD-5CE55640BB03}" type="presParOf" srcId="{7E35AF32-2EB8-42C9-8FF0-20E547E9572D}" destId="{A3F44E82-8762-4609-9352-EF8C70B8BD00}" srcOrd="12" destOrd="0" presId="urn:microsoft.com/office/officeart/2005/8/layout/lProcess2"/>
    <dgm:cxn modelId="{10FEF3D8-06FA-436E-BB25-E5F910382126}" type="presParOf" srcId="{A5DBA4CC-C9BE-419B-BF4E-32056F69D333}" destId="{A34E0DE8-7146-44CF-B2BA-8A7EB9643B39}" srcOrd="3" destOrd="0" presId="urn:microsoft.com/office/officeart/2005/8/layout/lProcess2"/>
    <dgm:cxn modelId="{391840CC-1A00-4CFF-8399-1E7590ACDBF5}" type="presParOf" srcId="{A5DBA4CC-C9BE-419B-BF4E-32056F69D333}" destId="{D8CF29F5-CDD2-48A1-8BFA-AEC64EF198B3}" srcOrd="4" destOrd="0" presId="urn:microsoft.com/office/officeart/2005/8/layout/lProcess2"/>
    <dgm:cxn modelId="{93D51E5A-8898-4B00-ADFB-326CBACA639D}" type="presParOf" srcId="{D8CF29F5-CDD2-48A1-8BFA-AEC64EF198B3}" destId="{FFED2A79-C248-495D-95B4-EB2DE8697445}" srcOrd="0" destOrd="0" presId="urn:microsoft.com/office/officeart/2005/8/layout/lProcess2"/>
    <dgm:cxn modelId="{AE9798C3-4AF5-4D02-8E02-D08A51B836BF}" type="presParOf" srcId="{D8CF29F5-CDD2-48A1-8BFA-AEC64EF198B3}" destId="{63C759CF-FFA9-41C7-8F9E-351F64F18455}" srcOrd="1" destOrd="0" presId="urn:microsoft.com/office/officeart/2005/8/layout/lProcess2"/>
    <dgm:cxn modelId="{74789878-A64E-4DC4-BF6E-54F29C68842F}" type="presParOf" srcId="{D8CF29F5-CDD2-48A1-8BFA-AEC64EF198B3}" destId="{39259B62-E7B8-46EA-A009-B97EE0630741}" srcOrd="2" destOrd="0" presId="urn:microsoft.com/office/officeart/2005/8/layout/lProcess2"/>
    <dgm:cxn modelId="{E5162139-DFF5-4F99-AF71-A5E0DA0C4608}" type="presParOf" srcId="{39259B62-E7B8-46EA-A009-B97EE0630741}" destId="{8209CC62-381B-4C2A-8F33-C4A622FF72BA}" srcOrd="0" destOrd="0" presId="urn:microsoft.com/office/officeart/2005/8/layout/lProcess2"/>
    <dgm:cxn modelId="{97DD6A27-5E13-4905-9110-E3B94FA78078}" type="presParOf" srcId="{8209CC62-381B-4C2A-8F33-C4A622FF72BA}" destId="{9B4A2BF7-2F6D-41FF-8FE6-24C68FA80F70}" srcOrd="0" destOrd="0" presId="urn:microsoft.com/office/officeart/2005/8/layout/lProcess2"/>
    <dgm:cxn modelId="{472DF9FC-B4A2-4E75-9E97-4E8E69779252}" type="presParOf" srcId="{8209CC62-381B-4C2A-8F33-C4A622FF72BA}" destId="{C4E35E0C-EBD1-4F6A-B8D7-BDABE15B8BA0}" srcOrd="1" destOrd="0" presId="urn:microsoft.com/office/officeart/2005/8/layout/lProcess2"/>
    <dgm:cxn modelId="{E48B49E4-3979-4A66-B19F-51EC50E7D907}" type="presParOf" srcId="{8209CC62-381B-4C2A-8F33-C4A622FF72BA}" destId="{99213C45-BAE5-4F3A-A4DD-A72B8981F999}" srcOrd="2" destOrd="0" presId="urn:microsoft.com/office/officeart/2005/8/layout/lProcess2"/>
    <dgm:cxn modelId="{49EE582B-4447-47FE-B022-249283202969}" type="presParOf" srcId="{8209CC62-381B-4C2A-8F33-C4A622FF72BA}" destId="{806CBB2A-2933-4C2A-AAA1-A5EEB3FDFE63}" srcOrd="3" destOrd="0" presId="urn:microsoft.com/office/officeart/2005/8/layout/lProcess2"/>
    <dgm:cxn modelId="{AA440727-7321-4A1B-A77F-E747320770A1}" type="presParOf" srcId="{8209CC62-381B-4C2A-8F33-C4A622FF72BA}" destId="{C533E2E8-4B61-49AC-BF44-055521C0A008}" srcOrd="4" destOrd="0" presId="urn:microsoft.com/office/officeart/2005/8/layout/lProcess2"/>
    <dgm:cxn modelId="{D99B3D74-1BCF-46EA-B15C-5B0EA046BC5C}" type="presParOf" srcId="{8209CC62-381B-4C2A-8F33-C4A622FF72BA}" destId="{93078183-8008-4E0C-83CC-6579A94C9BE8}" srcOrd="5" destOrd="0" presId="urn:microsoft.com/office/officeart/2005/8/layout/lProcess2"/>
    <dgm:cxn modelId="{0F2451E0-8710-4957-AD13-97C4AB0A07B4}" type="presParOf" srcId="{8209CC62-381B-4C2A-8F33-C4A622FF72BA}" destId="{B85C7A3F-A740-4170-9ED3-77E4B9839922}" srcOrd="6" destOrd="0" presId="urn:microsoft.com/office/officeart/2005/8/layout/lProcess2"/>
    <dgm:cxn modelId="{D43A88BE-C6CF-4606-A14E-6F84F01163F1}" type="presParOf" srcId="{8209CC62-381B-4C2A-8F33-C4A622FF72BA}" destId="{AB03FBED-0A6D-45A0-8B1C-083BB0ACF5B4}" srcOrd="7" destOrd="0" presId="urn:microsoft.com/office/officeart/2005/8/layout/lProcess2"/>
    <dgm:cxn modelId="{5049E366-783B-49B0-ACC0-66C131D78912}" type="presParOf" srcId="{8209CC62-381B-4C2A-8F33-C4A622FF72BA}" destId="{831396C3-75FD-4D46-9925-2A86C14BF31D}" srcOrd="8" destOrd="0" presId="urn:microsoft.com/office/officeart/2005/8/layout/lProcess2"/>
    <dgm:cxn modelId="{5F4E8856-B947-460A-9A48-36B8BF278446}" type="presParOf" srcId="{8209CC62-381B-4C2A-8F33-C4A622FF72BA}" destId="{6349AB54-E901-422B-9453-2265D211541A}" srcOrd="9" destOrd="0" presId="urn:microsoft.com/office/officeart/2005/8/layout/lProcess2"/>
    <dgm:cxn modelId="{B22FDF7C-AC57-45FE-BE7C-4010DEC880B5}" type="presParOf" srcId="{8209CC62-381B-4C2A-8F33-C4A622FF72BA}" destId="{F7501FD4-9E65-4B9F-B425-E43AFB0918CE}" srcOrd="10" destOrd="0" presId="urn:microsoft.com/office/officeart/2005/8/layout/lProcess2"/>
    <dgm:cxn modelId="{10EA8AF2-AA40-4DF3-B757-EFEBD0FBC40C}" type="presParOf" srcId="{8209CC62-381B-4C2A-8F33-C4A622FF72BA}" destId="{0679C00E-D7CF-42E3-BEB4-909526F1110F}" srcOrd="11" destOrd="0" presId="urn:microsoft.com/office/officeart/2005/8/layout/lProcess2"/>
    <dgm:cxn modelId="{10EEF0D5-247C-4EF7-9B50-2A698AEFDC9D}" type="presParOf" srcId="{8209CC62-381B-4C2A-8F33-C4A622FF72BA}" destId="{E1F8D3E9-DC52-4F97-89E6-B60B1319F99F}" srcOrd="1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52438"/>
          </a:xfrm>
          <a:prstGeom prst="rect">
            <a:avLst/>
          </a:prstGeom>
        </p:spPr>
        <p:txBody>
          <a:bodyPr vert="horz" lIns="94458" tIns="47229" rIns="94458" bIns="47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52438"/>
          </a:xfrm>
          <a:prstGeom prst="rect">
            <a:avLst/>
          </a:prstGeom>
        </p:spPr>
        <p:txBody>
          <a:bodyPr vert="horz" lIns="94458" tIns="47229" rIns="94458" bIns="47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3355787-C6BC-45F2-BEB5-4B11F3826726}" type="datetimeFigureOut">
              <a:rPr lang="en-US"/>
              <a:pPr>
                <a:defRPr/>
              </a:pPr>
              <a:t>1/30/2017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677863"/>
            <a:ext cx="4525963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58" tIns="47229" rIns="94458" bIns="47229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688" y="4297363"/>
            <a:ext cx="5392737" cy="4071937"/>
          </a:xfrm>
          <a:prstGeom prst="rect">
            <a:avLst/>
          </a:prstGeom>
        </p:spPr>
        <p:txBody>
          <a:bodyPr vert="horz" lIns="94458" tIns="47229" rIns="94458" bIns="4722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93138"/>
            <a:ext cx="2921000" cy="452437"/>
          </a:xfrm>
          <a:prstGeom prst="rect">
            <a:avLst/>
          </a:prstGeom>
        </p:spPr>
        <p:txBody>
          <a:bodyPr vert="horz" lIns="94458" tIns="47229" rIns="94458" bIns="47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525" y="8593138"/>
            <a:ext cx="2921000" cy="452437"/>
          </a:xfrm>
          <a:prstGeom prst="rect">
            <a:avLst/>
          </a:prstGeom>
        </p:spPr>
        <p:txBody>
          <a:bodyPr vert="horz" lIns="94458" tIns="47229" rIns="94458" bIns="47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4D3059-2EF5-425A-BA88-8AB26E8D9E0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139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A21C1A-7122-4517-AA6A-79B033E7179E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2F445-B1A4-46D9-8C9B-7C1A766D5B74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04D8F6-4EF0-4A95-9935-FE57C457623F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2B03DA-4CEF-47A2-AA43-8CB87E837CC3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537108-5870-4898-8DE3-7199B57345D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9F459F-968F-4830-A1C3-49BFB5B0E824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82E75D-3B51-4FD6-80D5-812E1BEF387C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B789C9-07AD-4AD3-AAB5-26744494F4A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EE9AC5-2558-49BD-A58D-E7B41B57C8E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C39F33-E9B3-4414-BABD-A1A74A7BD164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FE4C70-B7BF-4758-80CE-203461F7628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07F17-FE46-4136-B3F5-B367E5637FEF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E3CC17-BDD4-4BF4-B528-DEE3C27F205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549295-D77C-4FC5-B55E-04429AF7762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2F445-B1A4-46D9-8C9B-7C1A766D5B74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2F445-B1A4-46D9-8C9B-7C1A766D5B74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2F445-B1A4-46D9-8C9B-7C1A766D5B74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9E75FF-7336-4D6E-B7C3-015CB4E5C863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AEFC19-7662-4835-9A73-73216953CD3C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9134DE-9041-42EB-8F14-DBC8DF68BF9C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B457E2-F25D-4F74-86B9-1001DCC3F773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A57CF-0AA2-4FCF-9F60-1FE0D20C63F9}" type="datetime1">
              <a:rPr lang="en-US"/>
              <a:pPr>
                <a:defRPr/>
              </a:pPr>
              <a:t>1/30/2017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4C2BD-C8EE-4A5E-A843-3648ED95D14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F360-02DA-4C7C-8AA5-173FA8AEB114}" type="datetime1">
              <a:rPr lang="en-US"/>
              <a:pPr>
                <a:defRPr/>
              </a:pPr>
              <a:t>1/30/2017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C97F9-DB94-4CB5-ACEE-E8BE5A90734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EF61B-B5F1-44C8-BBD1-ED3317C61668}" type="datetime1">
              <a:rPr lang="en-US"/>
              <a:pPr>
                <a:defRPr/>
              </a:pPr>
              <a:t>1/30/2017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7290E-FC62-4BE2-83B4-2F0446ED936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650C5D-7BFA-4C46-A5F9-8C9EEE5586A3}" type="datetime1">
              <a:rPr lang="en-US"/>
              <a:pPr>
                <a:defRPr/>
              </a:pPr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8D719-1418-44B7-8057-A6F9DE9EF7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3A6DD-AB2D-403C-826B-56F1B02B3DCA}" type="datetime1">
              <a:rPr lang="en-US"/>
              <a:pPr>
                <a:defRPr/>
              </a:pPr>
              <a:t>1/30/2017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5137D-98E4-4B26-B557-74A71B53A86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1925A-42A1-4A27-882A-C84815CA7689}" type="datetime1">
              <a:rPr lang="en-US"/>
              <a:pPr>
                <a:defRPr/>
              </a:pPr>
              <a:t>1/30/2017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82F31-4178-41A8-A105-4053E16313B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B1B07-AE9F-439A-9B0A-C43B9DDF2FCE}" type="datetime1">
              <a:rPr lang="en-US"/>
              <a:pPr>
                <a:defRPr/>
              </a:pPr>
              <a:t>1/30/2017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07A39-877F-4F2A-BE13-E5F91244A40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028DD-AFA4-4CAE-BCFC-BF71D5682C0B}" type="datetime1">
              <a:rPr lang="en-US"/>
              <a:pPr>
                <a:defRPr/>
              </a:pPr>
              <a:t>1/30/2017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121DA-22E0-4667-B4BC-20F8B2DBD72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D30CD-8392-496B-8DF0-D03D95CAA2E8}" type="datetime1">
              <a:rPr lang="en-US"/>
              <a:pPr>
                <a:defRPr/>
              </a:pPr>
              <a:t>1/30/2017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3EA44-8B72-4259-BFB2-A80FDCB84F4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FAA81-4987-481A-9395-ABA7AD7DD2FB}" type="datetime1">
              <a:rPr lang="en-US"/>
              <a:pPr>
                <a:defRPr/>
              </a:pPr>
              <a:t>1/30/2017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AE8B4-D250-4B7C-94FE-58EF74D3422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ADC45-9E87-431F-91ED-6A876C6DC6F9}" type="datetime1">
              <a:rPr lang="en-US"/>
              <a:pPr>
                <a:defRPr/>
              </a:pPr>
              <a:t>1/30/2017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49760-2009-45E2-ACD5-C99F16F1A61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D5A8C-4C85-43B2-9213-28D1AD7F9658}" type="datetime1">
              <a:rPr lang="en-US"/>
              <a:pPr>
                <a:defRPr/>
              </a:pPr>
              <a:t>1/30/2017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70536-0E5B-45C3-8A90-DF491A8B6F3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27EA35-343C-45D3-B4EB-02BAA98AD75B}" type="datetime1">
              <a:rPr lang="en-US"/>
              <a:pPr>
                <a:defRPr/>
              </a:pPr>
              <a:t>1/30/2017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FA0666-7054-4FD3-87F8-A1765A33D55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Word_97_-_2003_Document2.doc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ProSil M-100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6912768" cy="17526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Silage Additive Incorporating a Unique Combination of Lactic Acid Bacteria for Improving Stability of Whole-Crop Cereal, Maize and Crimped Grain Silage after Opening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88D69-B80D-492B-BD1F-BFD0138E83DB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A Combination That Works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Homofermentative LAB are faster growing than heterofermentatives (see slide 11) and would dominate silage fermentation if the wrong ratio of each was used.</a:t>
            </a:r>
            <a:br>
              <a:rPr lang="en-GB" dirty="0" smtClean="0"/>
            </a:b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Extensive testing on dairy farms has identified the optimum ratio of homofermentatives and heterofermentatives to include in ProSil M-100 to achieve both improved stability and improved silage fermentation and feeding quality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89BA7-D34C-40CE-8C7E-3FF0502D755B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schemeClr val="accent6">
                    <a:lumMod val="75000"/>
                  </a:schemeClr>
                </a:solidFill>
              </a:rPr>
              <a:t>Doubling time and Temperature Range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Double in number every:</a:t>
            </a:r>
            <a:br>
              <a:rPr lang="en-GB" sz="2400" dirty="0" smtClean="0"/>
            </a:br>
            <a:r>
              <a:rPr lang="en-GB" sz="2400" i="1" dirty="0" smtClean="0"/>
              <a:t> Pediococcus acidilactici	</a:t>
            </a:r>
            <a:r>
              <a:rPr lang="en-GB" sz="2400" dirty="0" smtClean="0"/>
              <a:t>35 minutes	</a:t>
            </a:r>
            <a:r>
              <a:rPr lang="en-GB" sz="2400" i="1" dirty="0" smtClean="0"/>
              <a:t/>
            </a:r>
            <a:br>
              <a:rPr lang="en-GB" sz="2400" i="1" dirty="0" smtClean="0"/>
            </a:br>
            <a:r>
              <a:rPr lang="en-GB" sz="2400" i="1" dirty="0" smtClean="0"/>
              <a:t> Lactobacillus plantarum	</a:t>
            </a:r>
            <a:r>
              <a:rPr lang="en-GB" sz="2400" dirty="0" smtClean="0"/>
              <a:t>33 minutes</a:t>
            </a:r>
            <a:br>
              <a:rPr lang="en-GB" sz="2400" dirty="0" smtClean="0"/>
            </a:br>
            <a:r>
              <a:rPr lang="en-GB" sz="2400" dirty="0" smtClean="0"/>
              <a:t> </a:t>
            </a:r>
            <a:r>
              <a:rPr lang="en-GB" sz="2400" i="1" dirty="0" smtClean="0"/>
              <a:t>Lactobacillus fermentum</a:t>
            </a:r>
            <a:r>
              <a:rPr lang="en-GB" sz="2400" dirty="0" smtClean="0"/>
              <a:t>	53  minutes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 smtClean="0"/>
              <a:t>Temperature range for growth</a:t>
            </a:r>
            <a:br>
              <a:rPr lang="en-GB" sz="2400" dirty="0" smtClean="0"/>
            </a:br>
            <a:r>
              <a:rPr lang="en-GB" sz="2400" i="1" dirty="0" smtClean="0"/>
              <a:t> Pediococcus acidilactici	</a:t>
            </a:r>
            <a:r>
              <a:rPr lang="en-GB" sz="2400" dirty="0" smtClean="0"/>
              <a:t>20 - 50°C	</a:t>
            </a:r>
            <a:r>
              <a:rPr lang="en-GB" sz="2400" i="1" dirty="0" smtClean="0"/>
              <a:t/>
            </a:r>
            <a:br>
              <a:rPr lang="en-GB" sz="2400" i="1" dirty="0" smtClean="0"/>
            </a:br>
            <a:r>
              <a:rPr lang="en-GB" sz="2400" i="1" dirty="0" smtClean="0"/>
              <a:t> Lactobacillus plantarum	</a:t>
            </a:r>
            <a:r>
              <a:rPr lang="en-GB" sz="2400" dirty="0" smtClean="0"/>
              <a:t>15 - 45°C</a:t>
            </a:r>
            <a:br>
              <a:rPr lang="en-GB" sz="2400" dirty="0" smtClean="0"/>
            </a:br>
            <a:r>
              <a:rPr lang="en-GB" sz="2400" i="1" dirty="0" smtClean="0"/>
              <a:t> Lactobacillus fermentum 	</a:t>
            </a:r>
            <a:r>
              <a:rPr lang="en-GB" sz="2400" dirty="0" smtClean="0"/>
              <a:t>20 - 45°C </a:t>
            </a:r>
            <a:br>
              <a:rPr lang="en-GB" sz="2400" dirty="0" smtClean="0"/>
            </a:br>
            <a:r>
              <a:rPr lang="en-GB" sz="2400" dirty="0" smtClean="0"/>
              <a:t>This covers the range of temperatures found in silage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CFF37-225C-4DC4-A021-671DB1CF9A3F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schemeClr val="accent6">
                    <a:lumMod val="75000"/>
                  </a:schemeClr>
                </a:solidFill>
              </a:rPr>
              <a:t>Fermentation of the most important</a:t>
            </a:r>
            <a:br>
              <a:rPr lang="en-GB" sz="3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3600" dirty="0" smtClean="0">
                <a:solidFill>
                  <a:schemeClr val="accent6">
                    <a:lumMod val="75000"/>
                  </a:schemeClr>
                </a:solidFill>
              </a:rPr>
              <a:t> (5 and 6 Carbon) Sugars</a:t>
            </a:r>
            <a:endParaRPr lang="en-GB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4F5CF-FD8E-445D-AA82-B54E64375297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Acetic Acid = Improved Aerobic Stability in Maize Silage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08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18656"/>
                <a:gridCol w="1728192"/>
                <a:gridCol w="1872208"/>
                <a:gridCol w="181054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Parameter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Control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ProSil M-100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Significance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DM %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32.5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32.2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pH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3.6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3.6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ns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Lactic acid % DM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4.2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4.3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ns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Acetic acid % DM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1.3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1.9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P&lt;0.001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Average temperature after opening °C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25.5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 smtClean="0"/>
                    </a:p>
                    <a:p>
                      <a:pPr algn="ctr"/>
                      <a:r>
                        <a:rPr lang="en-GB" sz="2400" dirty="0" smtClean="0"/>
                        <a:t>24.7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P&lt;0.01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5137D-98E4-4B26-B557-74A71B53A864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4941168"/>
            <a:ext cx="79624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ProSil M-100 significantly increased  (P&lt;0.001) acetic acid in maize silage, </a:t>
            </a:r>
          </a:p>
          <a:p>
            <a:r>
              <a:rPr lang="en-GB" dirty="0"/>
              <a:t>l</a:t>
            </a:r>
            <a:r>
              <a:rPr lang="en-GB" dirty="0" smtClean="0"/>
              <a:t>eading to a significantly lower (P&lt;0.01) average temperature after opening</a:t>
            </a:r>
          </a:p>
          <a:p>
            <a:endParaRPr lang="en-GB" dirty="0"/>
          </a:p>
          <a:p>
            <a:r>
              <a:rPr lang="en-GB" dirty="0" smtClean="0"/>
              <a:t>Lower temperatures mean that more energy is retained in the silage, which increases feeding value 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More Acetic Acid = Improved Aerobic Stability in Whole-Crop Wheat Silage</a:t>
            </a:r>
            <a:endParaRPr lang="en-GB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08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18656"/>
                <a:gridCol w="1728192"/>
                <a:gridCol w="1872208"/>
                <a:gridCol w="181054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Parameter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Control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ProSil M-100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Significance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DM %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38.6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38.5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pH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4.2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4.1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ns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Lactic acid % DM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3.5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3.8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ns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Acetic acid % DM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1.4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2.3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P&lt;0.001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Average temperature after opening °C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 smtClean="0"/>
                    </a:p>
                    <a:p>
                      <a:pPr algn="ctr"/>
                      <a:r>
                        <a:rPr lang="en-GB" sz="2400" dirty="0" smtClean="0"/>
                        <a:t>25.6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 smtClean="0"/>
                    </a:p>
                    <a:p>
                      <a:pPr algn="ctr"/>
                      <a:r>
                        <a:rPr lang="en-GB" sz="2400" dirty="0" smtClean="0"/>
                        <a:t>21.5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P&lt;0.001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5137D-98E4-4B26-B557-74A71B53A864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4941168"/>
            <a:ext cx="7962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ProSil M-100 significantly increased  (P&lt;0.001) acetic acid in whole-crop wheat silage, leading to a significantly lower (P&lt;0.001) average temperature after opening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 smtClean="0">
                <a:solidFill>
                  <a:schemeClr val="accent6">
                    <a:lumMod val="75000"/>
                  </a:schemeClr>
                </a:solidFill>
              </a:rPr>
              <a:t>ProSil M-100 Reduces Temperature </a:t>
            </a:r>
            <a:br>
              <a:rPr lang="en-GB" sz="3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3600" dirty="0" smtClean="0">
                <a:solidFill>
                  <a:schemeClr val="accent6">
                    <a:lumMod val="75000"/>
                  </a:schemeClr>
                </a:solidFill>
              </a:rPr>
              <a:t>after Opening Trial 3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type="tbl" idx="1"/>
          </p:nvPr>
        </p:nvGraphicFramePr>
        <p:xfrm>
          <a:off x="712788" y="2038350"/>
          <a:ext cx="7591425" cy="403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5" imgW="7958355" imgH="4230490" progId="Word.Document.8">
                  <p:embed/>
                </p:oleObj>
              </mc:Choice>
              <mc:Fallback>
                <p:oleObj name="Document" r:id="rId5" imgW="7958355" imgH="423049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2038350"/>
                        <a:ext cx="7591425" cy="403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A7B98E-6995-4383-8BB3-5640066AF02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6"/>
          <p:cNvGrpSpPr>
            <a:grpSpLocks noChangeAspect="1"/>
          </p:cNvGrpSpPr>
          <p:nvPr/>
        </p:nvGrpSpPr>
        <p:grpSpPr bwMode="auto">
          <a:xfrm>
            <a:off x="1571625" y="1714500"/>
            <a:ext cx="6061075" cy="3194050"/>
            <a:chOff x="990" y="1080"/>
            <a:chExt cx="3818" cy="2012"/>
          </a:xfrm>
        </p:grpSpPr>
        <p:sp>
          <p:nvSpPr>
            <p:cNvPr id="12293" name="AutoShape 5"/>
            <p:cNvSpPr>
              <a:spLocks noChangeAspect="1" noChangeArrowheads="1" noTextEdit="1"/>
            </p:cNvSpPr>
            <p:nvPr/>
          </p:nvSpPr>
          <p:spPr bwMode="auto">
            <a:xfrm>
              <a:off x="990" y="1080"/>
              <a:ext cx="3818" cy="20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294" name="Rectangle 7"/>
            <p:cNvSpPr>
              <a:spLocks noChangeArrowheads="1"/>
            </p:cNvSpPr>
            <p:nvPr/>
          </p:nvSpPr>
          <p:spPr bwMode="auto">
            <a:xfrm>
              <a:off x="1017" y="1107"/>
              <a:ext cx="3770" cy="19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295" name="Freeform 8"/>
            <p:cNvSpPr>
              <a:spLocks noEditPoints="1"/>
            </p:cNvSpPr>
            <p:nvPr/>
          </p:nvSpPr>
          <p:spPr bwMode="auto">
            <a:xfrm>
              <a:off x="1457" y="1697"/>
              <a:ext cx="2298" cy="922"/>
            </a:xfrm>
            <a:custGeom>
              <a:avLst/>
              <a:gdLst>
                <a:gd name="T0" fmla="*/ 0 w 6096"/>
                <a:gd name="T1" fmla="*/ 3 h 2448"/>
                <a:gd name="T2" fmla="*/ 3 w 6096"/>
                <a:gd name="T3" fmla="*/ 0 h 2448"/>
                <a:gd name="T4" fmla="*/ 2295 w 6096"/>
                <a:gd name="T5" fmla="*/ 0 h 2448"/>
                <a:gd name="T6" fmla="*/ 2298 w 6096"/>
                <a:gd name="T7" fmla="*/ 3 h 2448"/>
                <a:gd name="T8" fmla="*/ 2298 w 6096"/>
                <a:gd name="T9" fmla="*/ 919 h 2448"/>
                <a:gd name="T10" fmla="*/ 2295 w 6096"/>
                <a:gd name="T11" fmla="*/ 922 h 2448"/>
                <a:gd name="T12" fmla="*/ 3 w 6096"/>
                <a:gd name="T13" fmla="*/ 922 h 2448"/>
                <a:gd name="T14" fmla="*/ 0 w 6096"/>
                <a:gd name="T15" fmla="*/ 919 h 2448"/>
                <a:gd name="T16" fmla="*/ 0 w 6096"/>
                <a:gd name="T17" fmla="*/ 3 h 2448"/>
                <a:gd name="T18" fmla="*/ 6 w 6096"/>
                <a:gd name="T19" fmla="*/ 919 h 2448"/>
                <a:gd name="T20" fmla="*/ 3 w 6096"/>
                <a:gd name="T21" fmla="*/ 916 h 2448"/>
                <a:gd name="T22" fmla="*/ 2295 w 6096"/>
                <a:gd name="T23" fmla="*/ 916 h 2448"/>
                <a:gd name="T24" fmla="*/ 2292 w 6096"/>
                <a:gd name="T25" fmla="*/ 919 h 2448"/>
                <a:gd name="T26" fmla="*/ 2292 w 6096"/>
                <a:gd name="T27" fmla="*/ 3 h 2448"/>
                <a:gd name="T28" fmla="*/ 2295 w 6096"/>
                <a:gd name="T29" fmla="*/ 6 h 2448"/>
                <a:gd name="T30" fmla="*/ 3 w 6096"/>
                <a:gd name="T31" fmla="*/ 6 h 2448"/>
                <a:gd name="T32" fmla="*/ 6 w 6096"/>
                <a:gd name="T33" fmla="*/ 3 h 2448"/>
                <a:gd name="T34" fmla="*/ 6 w 6096"/>
                <a:gd name="T35" fmla="*/ 919 h 244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096"/>
                <a:gd name="T55" fmla="*/ 0 h 2448"/>
                <a:gd name="T56" fmla="*/ 6096 w 6096"/>
                <a:gd name="T57" fmla="*/ 2448 h 244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096" h="244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6088" y="0"/>
                  </a:lnTo>
                  <a:cubicBezTo>
                    <a:pt x="6093" y="0"/>
                    <a:pt x="6096" y="4"/>
                    <a:pt x="6096" y="8"/>
                  </a:cubicBezTo>
                  <a:lnTo>
                    <a:pt x="6096" y="2440"/>
                  </a:lnTo>
                  <a:cubicBezTo>
                    <a:pt x="6096" y="2445"/>
                    <a:pt x="6093" y="2448"/>
                    <a:pt x="6088" y="2448"/>
                  </a:cubicBezTo>
                  <a:lnTo>
                    <a:pt x="8" y="2448"/>
                  </a:lnTo>
                  <a:cubicBezTo>
                    <a:pt x="4" y="2448"/>
                    <a:pt x="0" y="2445"/>
                    <a:pt x="0" y="2440"/>
                  </a:cubicBezTo>
                  <a:lnTo>
                    <a:pt x="0" y="8"/>
                  </a:lnTo>
                  <a:close/>
                  <a:moveTo>
                    <a:pt x="16" y="2440"/>
                  </a:moveTo>
                  <a:lnTo>
                    <a:pt x="8" y="2432"/>
                  </a:lnTo>
                  <a:lnTo>
                    <a:pt x="6088" y="2432"/>
                  </a:lnTo>
                  <a:lnTo>
                    <a:pt x="6080" y="2440"/>
                  </a:lnTo>
                  <a:lnTo>
                    <a:pt x="6080" y="8"/>
                  </a:lnTo>
                  <a:lnTo>
                    <a:pt x="6088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2440"/>
                  </a:lnTo>
                  <a:close/>
                </a:path>
              </a:pathLst>
            </a:custGeom>
            <a:solidFill>
              <a:srgbClr val="808080"/>
            </a:solidFill>
            <a:ln w="9525" cap="flat">
              <a:solidFill>
                <a:srgbClr val="80808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296" name="Rectangle 9"/>
            <p:cNvSpPr>
              <a:spLocks noChangeArrowheads="1"/>
            </p:cNvSpPr>
            <p:nvPr/>
          </p:nvSpPr>
          <p:spPr bwMode="auto">
            <a:xfrm>
              <a:off x="1457" y="1700"/>
              <a:ext cx="6" cy="91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297" name="Freeform 10"/>
            <p:cNvSpPr>
              <a:spLocks noEditPoints="1"/>
            </p:cNvSpPr>
            <p:nvPr/>
          </p:nvSpPr>
          <p:spPr bwMode="auto">
            <a:xfrm>
              <a:off x="1430" y="1697"/>
              <a:ext cx="30" cy="922"/>
            </a:xfrm>
            <a:custGeom>
              <a:avLst/>
              <a:gdLst>
                <a:gd name="T0" fmla="*/ 0 w 30"/>
                <a:gd name="T1" fmla="*/ 916 h 922"/>
                <a:gd name="T2" fmla="*/ 30 w 30"/>
                <a:gd name="T3" fmla="*/ 916 h 922"/>
                <a:gd name="T4" fmla="*/ 30 w 30"/>
                <a:gd name="T5" fmla="*/ 922 h 922"/>
                <a:gd name="T6" fmla="*/ 0 w 30"/>
                <a:gd name="T7" fmla="*/ 922 h 922"/>
                <a:gd name="T8" fmla="*/ 0 w 30"/>
                <a:gd name="T9" fmla="*/ 916 h 922"/>
                <a:gd name="T10" fmla="*/ 0 w 30"/>
                <a:gd name="T11" fmla="*/ 458 h 922"/>
                <a:gd name="T12" fmla="*/ 30 w 30"/>
                <a:gd name="T13" fmla="*/ 458 h 922"/>
                <a:gd name="T14" fmla="*/ 30 w 30"/>
                <a:gd name="T15" fmla="*/ 464 h 922"/>
                <a:gd name="T16" fmla="*/ 0 w 30"/>
                <a:gd name="T17" fmla="*/ 464 h 922"/>
                <a:gd name="T18" fmla="*/ 0 w 30"/>
                <a:gd name="T19" fmla="*/ 458 h 922"/>
                <a:gd name="T20" fmla="*/ 0 w 30"/>
                <a:gd name="T21" fmla="*/ 0 h 922"/>
                <a:gd name="T22" fmla="*/ 30 w 30"/>
                <a:gd name="T23" fmla="*/ 0 h 922"/>
                <a:gd name="T24" fmla="*/ 30 w 30"/>
                <a:gd name="T25" fmla="*/ 6 h 922"/>
                <a:gd name="T26" fmla="*/ 0 w 30"/>
                <a:gd name="T27" fmla="*/ 6 h 922"/>
                <a:gd name="T28" fmla="*/ 0 w 30"/>
                <a:gd name="T29" fmla="*/ 0 h 92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0"/>
                <a:gd name="T46" fmla="*/ 0 h 922"/>
                <a:gd name="T47" fmla="*/ 30 w 30"/>
                <a:gd name="T48" fmla="*/ 922 h 92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0" h="922">
                  <a:moveTo>
                    <a:pt x="0" y="916"/>
                  </a:moveTo>
                  <a:lnTo>
                    <a:pt x="30" y="916"/>
                  </a:lnTo>
                  <a:lnTo>
                    <a:pt x="30" y="922"/>
                  </a:lnTo>
                  <a:lnTo>
                    <a:pt x="0" y="922"/>
                  </a:lnTo>
                  <a:lnTo>
                    <a:pt x="0" y="916"/>
                  </a:lnTo>
                  <a:close/>
                  <a:moveTo>
                    <a:pt x="0" y="458"/>
                  </a:moveTo>
                  <a:lnTo>
                    <a:pt x="30" y="458"/>
                  </a:lnTo>
                  <a:lnTo>
                    <a:pt x="30" y="464"/>
                  </a:lnTo>
                  <a:lnTo>
                    <a:pt x="0" y="464"/>
                  </a:lnTo>
                  <a:lnTo>
                    <a:pt x="0" y="458"/>
                  </a:lnTo>
                  <a:close/>
                  <a:moveTo>
                    <a:pt x="0" y="0"/>
                  </a:moveTo>
                  <a:lnTo>
                    <a:pt x="30" y="0"/>
                  </a:lnTo>
                  <a:lnTo>
                    <a:pt x="30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298" name="Rectangle 11"/>
            <p:cNvSpPr>
              <a:spLocks noChangeArrowheads="1"/>
            </p:cNvSpPr>
            <p:nvPr/>
          </p:nvSpPr>
          <p:spPr bwMode="auto">
            <a:xfrm>
              <a:off x="1460" y="2613"/>
              <a:ext cx="229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299" name="Freeform 12"/>
            <p:cNvSpPr>
              <a:spLocks/>
            </p:cNvSpPr>
            <p:nvPr/>
          </p:nvSpPr>
          <p:spPr bwMode="auto">
            <a:xfrm>
              <a:off x="1450" y="2052"/>
              <a:ext cx="2307" cy="320"/>
            </a:xfrm>
            <a:custGeom>
              <a:avLst/>
              <a:gdLst>
                <a:gd name="T0" fmla="*/ 74 w 6120"/>
                <a:gd name="T1" fmla="*/ 177 h 849"/>
                <a:gd name="T2" fmla="*/ 136 w 6120"/>
                <a:gd name="T3" fmla="*/ 158 h 849"/>
                <a:gd name="T4" fmla="*/ 213 w 6120"/>
                <a:gd name="T5" fmla="*/ 129 h 849"/>
                <a:gd name="T6" fmla="*/ 285 w 6120"/>
                <a:gd name="T7" fmla="*/ 97 h 849"/>
                <a:gd name="T8" fmla="*/ 339 w 6120"/>
                <a:gd name="T9" fmla="*/ 39 h 849"/>
                <a:gd name="T10" fmla="*/ 430 w 6120"/>
                <a:gd name="T11" fmla="*/ 3 h 849"/>
                <a:gd name="T12" fmla="*/ 512 w 6120"/>
                <a:gd name="T13" fmla="*/ 72 h 849"/>
                <a:gd name="T14" fmla="*/ 572 w 6120"/>
                <a:gd name="T15" fmla="*/ 116 h 849"/>
                <a:gd name="T16" fmla="*/ 633 w 6120"/>
                <a:gd name="T17" fmla="*/ 164 h 849"/>
                <a:gd name="T18" fmla="*/ 711 w 6120"/>
                <a:gd name="T19" fmla="*/ 212 h 849"/>
                <a:gd name="T20" fmla="*/ 771 w 6120"/>
                <a:gd name="T21" fmla="*/ 224 h 849"/>
                <a:gd name="T22" fmla="*/ 833 w 6120"/>
                <a:gd name="T23" fmla="*/ 254 h 849"/>
                <a:gd name="T24" fmla="*/ 894 w 6120"/>
                <a:gd name="T25" fmla="*/ 272 h 849"/>
                <a:gd name="T26" fmla="*/ 990 w 6120"/>
                <a:gd name="T27" fmla="*/ 284 h 849"/>
                <a:gd name="T28" fmla="*/ 1087 w 6120"/>
                <a:gd name="T29" fmla="*/ 290 h 849"/>
                <a:gd name="T30" fmla="*/ 1177 w 6120"/>
                <a:gd name="T31" fmla="*/ 284 h 849"/>
                <a:gd name="T32" fmla="*/ 1244 w 6120"/>
                <a:gd name="T33" fmla="*/ 284 h 849"/>
                <a:gd name="T34" fmla="*/ 1304 w 6120"/>
                <a:gd name="T35" fmla="*/ 266 h 849"/>
                <a:gd name="T36" fmla="*/ 1400 w 6120"/>
                <a:gd name="T37" fmla="*/ 260 h 849"/>
                <a:gd name="T38" fmla="*/ 1483 w 6120"/>
                <a:gd name="T39" fmla="*/ 273 h 849"/>
                <a:gd name="T40" fmla="*/ 1551 w 6120"/>
                <a:gd name="T41" fmla="*/ 274 h 849"/>
                <a:gd name="T42" fmla="*/ 1609 w 6120"/>
                <a:gd name="T43" fmla="*/ 276 h 849"/>
                <a:gd name="T44" fmla="*/ 1714 w 6120"/>
                <a:gd name="T45" fmla="*/ 284 h 849"/>
                <a:gd name="T46" fmla="*/ 1774 w 6120"/>
                <a:gd name="T47" fmla="*/ 296 h 849"/>
                <a:gd name="T48" fmla="*/ 1846 w 6120"/>
                <a:gd name="T49" fmla="*/ 286 h 849"/>
                <a:gd name="T50" fmla="*/ 1931 w 6120"/>
                <a:gd name="T51" fmla="*/ 230 h 849"/>
                <a:gd name="T52" fmla="*/ 2050 w 6120"/>
                <a:gd name="T53" fmla="*/ 253 h 849"/>
                <a:gd name="T54" fmla="*/ 2118 w 6120"/>
                <a:gd name="T55" fmla="*/ 254 h 849"/>
                <a:gd name="T56" fmla="*/ 2181 w 6120"/>
                <a:gd name="T57" fmla="*/ 266 h 849"/>
                <a:gd name="T58" fmla="*/ 2235 w 6120"/>
                <a:gd name="T59" fmla="*/ 253 h 849"/>
                <a:gd name="T60" fmla="*/ 2292 w 6120"/>
                <a:gd name="T61" fmla="*/ 223 h 849"/>
                <a:gd name="T62" fmla="*/ 2215 w 6120"/>
                <a:gd name="T63" fmla="*/ 278 h 849"/>
                <a:gd name="T64" fmla="*/ 2149 w 6120"/>
                <a:gd name="T65" fmla="*/ 283 h 849"/>
                <a:gd name="T66" fmla="*/ 2088 w 6120"/>
                <a:gd name="T67" fmla="*/ 272 h 849"/>
                <a:gd name="T68" fmla="*/ 1998 w 6120"/>
                <a:gd name="T69" fmla="*/ 254 h 849"/>
                <a:gd name="T70" fmla="*/ 1905 w 6120"/>
                <a:gd name="T71" fmla="*/ 277 h 849"/>
                <a:gd name="T72" fmla="*/ 1805 w 6120"/>
                <a:gd name="T73" fmla="*/ 308 h 849"/>
                <a:gd name="T74" fmla="*/ 1744 w 6120"/>
                <a:gd name="T75" fmla="*/ 314 h 849"/>
                <a:gd name="T76" fmla="*/ 1648 w 6120"/>
                <a:gd name="T77" fmla="*/ 308 h 849"/>
                <a:gd name="T78" fmla="*/ 1581 w 6120"/>
                <a:gd name="T79" fmla="*/ 306 h 849"/>
                <a:gd name="T80" fmla="*/ 1521 w 6120"/>
                <a:gd name="T81" fmla="*/ 296 h 849"/>
                <a:gd name="T82" fmla="*/ 1431 w 6120"/>
                <a:gd name="T83" fmla="*/ 290 h 849"/>
                <a:gd name="T84" fmla="*/ 1364 w 6120"/>
                <a:gd name="T85" fmla="*/ 290 h 849"/>
                <a:gd name="T86" fmla="*/ 1274 w 6120"/>
                <a:gd name="T87" fmla="*/ 296 h 849"/>
                <a:gd name="T88" fmla="*/ 1207 w 6120"/>
                <a:gd name="T89" fmla="*/ 296 h 849"/>
                <a:gd name="T90" fmla="*/ 1135 w 6120"/>
                <a:gd name="T91" fmla="*/ 307 h 849"/>
                <a:gd name="T92" fmla="*/ 1020 w 6120"/>
                <a:gd name="T93" fmla="*/ 314 h 849"/>
                <a:gd name="T94" fmla="*/ 960 w 6120"/>
                <a:gd name="T95" fmla="*/ 296 h 849"/>
                <a:gd name="T96" fmla="*/ 864 w 6120"/>
                <a:gd name="T97" fmla="*/ 290 h 849"/>
                <a:gd name="T98" fmla="*/ 794 w 6120"/>
                <a:gd name="T99" fmla="*/ 248 h 849"/>
                <a:gd name="T100" fmla="*/ 731 w 6120"/>
                <a:gd name="T101" fmla="*/ 234 h 849"/>
                <a:gd name="T102" fmla="*/ 670 w 6120"/>
                <a:gd name="T103" fmla="*/ 216 h 849"/>
                <a:gd name="T104" fmla="*/ 589 w 6120"/>
                <a:gd name="T105" fmla="*/ 171 h 849"/>
                <a:gd name="T106" fmla="*/ 522 w 6120"/>
                <a:gd name="T107" fmla="*/ 116 h 849"/>
                <a:gd name="T108" fmla="*/ 463 w 6120"/>
                <a:gd name="T109" fmla="*/ 57 h 849"/>
                <a:gd name="T110" fmla="*/ 397 w 6120"/>
                <a:gd name="T111" fmla="*/ 36 h 849"/>
                <a:gd name="T112" fmla="*/ 323 w 6120"/>
                <a:gd name="T113" fmla="*/ 93 h 849"/>
                <a:gd name="T114" fmla="*/ 255 w 6120"/>
                <a:gd name="T115" fmla="*/ 137 h 849"/>
                <a:gd name="T116" fmla="*/ 174 w 6120"/>
                <a:gd name="T117" fmla="*/ 175 h 849"/>
                <a:gd name="T118" fmla="*/ 114 w 6120"/>
                <a:gd name="T119" fmla="*/ 193 h 849"/>
                <a:gd name="T120" fmla="*/ 56 w 6120"/>
                <a:gd name="T121" fmla="*/ 204 h 84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20"/>
                <a:gd name="T184" fmla="*/ 0 h 849"/>
                <a:gd name="T185" fmla="*/ 6120 w 6120"/>
                <a:gd name="T186" fmla="*/ 849 h 84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20" h="849">
                  <a:moveTo>
                    <a:pt x="4" y="746"/>
                  </a:moveTo>
                  <a:lnTo>
                    <a:pt x="52" y="538"/>
                  </a:lnTo>
                  <a:cubicBezTo>
                    <a:pt x="54" y="530"/>
                    <a:pt x="59" y="523"/>
                    <a:pt x="66" y="519"/>
                  </a:cubicBezTo>
                  <a:lnTo>
                    <a:pt x="114" y="487"/>
                  </a:lnTo>
                  <a:lnTo>
                    <a:pt x="149" y="469"/>
                  </a:lnTo>
                  <a:cubicBezTo>
                    <a:pt x="154" y="467"/>
                    <a:pt x="159" y="465"/>
                    <a:pt x="163" y="465"/>
                  </a:cubicBezTo>
                  <a:lnTo>
                    <a:pt x="211" y="465"/>
                  </a:lnTo>
                  <a:lnTo>
                    <a:pt x="197" y="469"/>
                  </a:lnTo>
                  <a:lnTo>
                    <a:pt x="229" y="453"/>
                  </a:lnTo>
                  <a:cubicBezTo>
                    <a:pt x="234" y="451"/>
                    <a:pt x="239" y="449"/>
                    <a:pt x="243" y="449"/>
                  </a:cubicBezTo>
                  <a:lnTo>
                    <a:pt x="291" y="449"/>
                  </a:lnTo>
                  <a:lnTo>
                    <a:pt x="281" y="451"/>
                  </a:lnTo>
                  <a:lnTo>
                    <a:pt x="329" y="435"/>
                  </a:lnTo>
                  <a:lnTo>
                    <a:pt x="325" y="437"/>
                  </a:lnTo>
                  <a:lnTo>
                    <a:pt x="357" y="421"/>
                  </a:lnTo>
                  <a:cubicBezTo>
                    <a:pt x="359" y="420"/>
                    <a:pt x="360" y="420"/>
                    <a:pt x="361" y="419"/>
                  </a:cubicBezTo>
                  <a:lnTo>
                    <a:pt x="409" y="403"/>
                  </a:lnTo>
                  <a:cubicBezTo>
                    <a:pt x="413" y="402"/>
                    <a:pt x="416" y="401"/>
                    <a:pt x="419" y="401"/>
                  </a:cubicBezTo>
                  <a:lnTo>
                    <a:pt x="451" y="401"/>
                  </a:lnTo>
                  <a:lnTo>
                    <a:pt x="441" y="403"/>
                  </a:lnTo>
                  <a:lnTo>
                    <a:pt x="489" y="387"/>
                  </a:lnTo>
                  <a:lnTo>
                    <a:pt x="482" y="391"/>
                  </a:lnTo>
                  <a:lnTo>
                    <a:pt x="530" y="359"/>
                  </a:lnTo>
                  <a:lnTo>
                    <a:pt x="565" y="341"/>
                  </a:lnTo>
                  <a:lnTo>
                    <a:pt x="610" y="311"/>
                  </a:lnTo>
                  <a:cubicBezTo>
                    <a:pt x="615" y="307"/>
                    <a:pt x="621" y="305"/>
                    <a:pt x="627" y="305"/>
                  </a:cubicBezTo>
                  <a:lnTo>
                    <a:pt x="659" y="305"/>
                  </a:lnTo>
                  <a:lnTo>
                    <a:pt x="642" y="311"/>
                  </a:lnTo>
                  <a:lnTo>
                    <a:pt x="690" y="279"/>
                  </a:lnTo>
                  <a:cubicBezTo>
                    <a:pt x="692" y="277"/>
                    <a:pt x="695" y="276"/>
                    <a:pt x="697" y="275"/>
                  </a:cubicBezTo>
                  <a:lnTo>
                    <a:pt x="745" y="259"/>
                  </a:lnTo>
                  <a:cubicBezTo>
                    <a:pt x="749" y="258"/>
                    <a:pt x="752" y="257"/>
                    <a:pt x="755" y="257"/>
                  </a:cubicBezTo>
                  <a:lnTo>
                    <a:pt x="787" y="257"/>
                  </a:lnTo>
                  <a:lnTo>
                    <a:pt x="762" y="270"/>
                  </a:lnTo>
                  <a:lnTo>
                    <a:pt x="810" y="206"/>
                  </a:lnTo>
                  <a:cubicBezTo>
                    <a:pt x="811" y="205"/>
                    <a:pt x="812" y="204"/>
                    <a:pt x="813" y="203"/>
                  </a:cubicBezTo>
                  <a:lnTo>
                    <a:pt x="845" y="171"/>
                  </a:lnTo>
                  <a:lnTo>
                    <a:pt x="842" y="174"/>
                  </a:lnTo>
                  <a:lnTo>
                    <a:pt x="890" y="110"/>
                  </a:lnTo>
                  <a:cubicBezTo>
                    <a:pt x="892" y="107"/>
                    <a:pt x="895" y="105"/>
                    <a:pt x="898" y="103"/>
                  </a:cubicBezTo>
                  <a:lnTo>
                    <a:pt x="946" y="71"/>
                  </a:lnTo>
                  <a:lnTo>
                    <a:pt x="981" y="53"/>
                  </a:lnTo>
                  <a:cubicBezTo>
                    <a:pt x="983" y="52"/>
                    <a:pt x="984" y="52"/>
                    <a:pt x="985" y="51"/>
                  </a:cubicBezTo>
                  <a:lnTo>
                    <a:pt x="1033" y="35"/>
                  </a:lnTo>
                  <a:lnTo>
                    <a:pt x="1081" y="19"/>
                  </a:lnTo>
                  <a:lnTo>
                    <a:pt x="1077" y="21"/>
                  </a:lnTo>
                  <a:lnTo>
                    <a:pt x="1109" y="5"/>
                  </a:lnTo>
                  <a:cubicBezTo>
                    <a:pt x="1119" y="0"/>
                    <a:pt x="1132" y="0"/>
                    <a:pt x="1141" y="7"/>
                  </a:cubicBezTo>
                  <a:lnTo>
                    <a:pt x="1189" y="39"/>
                  </a:lnTo>
                  <a:lnTo>
                    <a:pt x="1218" y="53"/>
                  </a:lnTo>
                  <a:cubicBezTo>
                    <a:pt x="1221" y="54"/>
                    <a:pt x="1224" y="56"/>
                    <a:pt x="1226" y="59"/>
                  </a:cubicBezTo>
                  <a:lnTo>
                    <a:pt x="1274" y="107"/>
                  </a:lnTo>
                  <a:lnTo>
                    <a:pt x="1269" y="103"/>
                  </a:lnTo>
                  <a:lnTo>
                    <a:pt x="1317" y="135"/>
                  </a:lnTo>
                  <a:cubicBezTo>
                    <a:pt x="1321" y="137"/>
                    <a:pt x="1324" y="140"/>
                    <a:pt x="1326" y="144"/>
                  </a:cubicBezTo>
                  <a:lnTo>
                    <a:pt x="1358" y="192"/>
                  </a:lnTo>
                  <a:lnTo>
                    <a:pt x="1349" y="183"/>
                  </a:lnTo>
                  <a:lnTo>
                    <a:pt x="1397" y="215"/>
                  </a:lnTo>
                  <a:cubicBezTo>
                    <a:pt x="1401" y="217"/>
                    <a:pt x="1404" y="220"/>
                    <a:pt x="1406" y="224"/>
                  </a:cubicBezTo>
                  <a:lnTo>
                    <a:pt x="1438" y="272"/>
                  </a:lnTo>
                  <a:lnTo>
                    <a:pt x="1429" y="263"/>
                  </a:lnTo>
                  <a:lnTo>
                    <a:pt x="1477" y="295"/>
                  </a:lnTo>
                  <a:lnTo>
                    <a:pt x="1470" y="291"/>
                  </a:lnTo>
                  <a:lnTo>
                    <a:pt x="1518" y="307"/>
                  </a:lnTo>
                  <a:cubicBezTo>
                    <a:pt x="1522" y="309"/>
                    <a:pt x="1527" y="311"/>
                    <a:pt x="1530" y="315"/>
                  </a:cubicBezTo>
                  <a:lnTo>
                    <a:pt x="1562" y="347"/>
                  </a:lnTo>
                  <a:cubicBezTo>
                    <a:pt x="1563" y="348"/>
                    <a:pt x="1564" y="349"/>
                    <a:pt x="1565" y="350"/>
                  </a:cubicBezTo>
                  <a:lnTo>
                    <a:pt x="1613" y="414"/>
                  </a:lnTo>
                  <a:lnTo>
                    <a:pt x="1602" y="405"/>
                  </a:lnTo>
                  <a:lnTo>
                    <a:pt x="1634" y="421"/>
                  </a:lnTo>
                  <a:lnTo>
                    <a:pt x="1630" y="419"/>
                  </a:lnTo>
                  <a:lnTo>
                    <a:pt x="1678" y="435"/>
                  </a:lnTo>
                  <a:cubicBezTo>
                    <a:pt x="1680" y="436"/>
                    <a:pt x="1683" y="437"/>
                    <a:pt x="1685" y="439"/>
                  </a:cubicBezTo>
                  <a:lnTo>
                    <a:pt x="1733" y="471"/>
                  </a:lnTo>
                  <a:lnTo>
                    <a:pt x="1762" y="485"/>
                  </a:lnTo>
                  <a:lnTo>
                    <a:pt x="1813" y="519"/>
                  </a:lnTo>
                  <a:cubicBezTo>
                    <a:pt x="1815" y="520"/>
                    <a:pt x="1817" y="521"/>
                    <a:pt x="1818" y="523"/>
                  </a:cubicBezTo>
                  <a:lnTo>
                    <a:pt x="1850" y="555"/>
                  </a:lnTo>
                  <a:lnTo>
                    <a:pt x="1838" y="547"/>
                  </a:lnTo>
                  <a:lnTo>
                    <a:pt x="1886" y="563"/>
                  </a:lnTo>
                  <a:lnTo>
                    <a:pt x="1875" y="561"/>
                  </a:lnTo>
                  <a:lnTo>
                    <a:pt x="1923" y="561"/>
                  </a:lnTo>
                  <a:lnTo>
                    <a:pt x="1955" y="561"/>
                  </a:lnTo>
                  <a:cubicBezTo>
                    <a:pt x="1962" y="561"/>
                    <a:pt x="1968" y="563"/>
                    <a:pt x="1973" y="567"/>
                  </a:cubicBezTo>
                  <a:lnTo>
                    <a:pt x="2021" y="599"/>
                  </a:lnTo>
                  <a:lnTo>
                    <a:pt x="2003" y="593"/>
                  </a:lnTo>
                  <a:lnTo>
                    <a:pt x="2035" y="593"/>
                  </a:lnTo>
                  <a:cubicBezTo>
                    <a:pt x="2039" y="593"/>
                    <a:pt x="2042" y="594"/>
                    <a:pt x="2046" y="595"/>
                  </a:cubicBezTo>
                  <a:lnTo>
                    <a:pt x="2094" y="611"/>
                  </a:lnTo>
                  <a:lnTo>
                    <a:pt x="2083" y="609"/>
                  </a:lnTo>
                  <a:lnTo>
                    <a:pt x="2131" y="609"/>
                  </a:lnTo>
                  <a:cubicBezTo>
                    <a:pt x="2142" y="609"/>
                    <a:pt x="2152" y="615"/>
                    <a:pt x="2158" y="624"/>
                  </a:cubicBezTo>
                  <a:lnTo>
                    <a:pt x="2190" y="672"/>
                  </a:lnTo>
                  <a:lnTo>
                    <a:pt x="2174" y="659"/>
                  </a:lnTo>
                  <a:lnTo>
                    <a:pt x="2222" y="675"/>
                  </a:lnTo>
                  <a:lnTo>
                    <a:pt x="2211" y="673"/>
                  </a:lnTo>
                  <a:lnTo>
                    <a:pt x="2243" y="673"/>
                  </a:lnTo>
                  <a:cubicBezTo>
                    <a:pt x="2250" y="673"/>
                    <a:pt x="2256" y="675"/>
                    <a:pt x="2261" y="679"/>
                  </a:cubicBezTo>
                  <a:lnTo>
                    <a:pt x="2309" y="711"/>
                  </a:lnTo>
                  <a:lnTo>
                    <a:pt x="2291" y="705"/>
                  </a:lnTo>
                  <a:lnTo>
                    <a:pt x="2339" y="705"/>
                  </a:lnTo>
                  <a:cubicBezTo>
                    <a:pt x="2344" y="705"/>
                    <a:pt x="2349" y="707"/>
                    <a:pt x="2354" y="709"/>
                  </a:cubicBezTo>
                  <a:lnTo>
                    <a:pt x="2386" y="725"/>
                  </a:lnTo>
                  <a:lnTo>
                    <a:pt x="2371" y="721"/>
                  </a:lnTo>
                  <a:lnTo>
                    <a:pt x="2419" y="721"/>
                  </a:lnTo>
                  <a:lnTo>
                    <a:pt x="2451" y="721"/>
                  </a:lnTo>
                  <a:lnTo>
                    <a:pt x="2499" y="721"/>
                  </a:lnTo>
                  <a:lnTo>
                    <a:pt x="2547" y="721"/>
                  </a:lnTo>
                  <a:cubicBezTo>
                    <a:pt x="2556" y="721"/>
                    <a:pt x="2564" y="725"/>
                    <a:pt x="2570" y="731"/>
                  </a:cubicBezTo>
                  <a:lnTo>
                    <a:pt x="2602" y="763"/>
                  </a:lnTo>
                  <a:lnTo>
                    <a:pt x="2579" y="753"/>
                  </a:lnTo>
                  <a:lnTo>
                    <a:pt x="2627" y="753"/>
                  </a:lnTo>
                  <a:cubicBezTo>
                    <a:pt x="2631" y="753"/>
                    <a:pt x="2634" y="754"/>
                    <a:pt x="2638" y="755"/>
                  </a:cubicBezTo>
                  <a:lnTo>
                    <a:pt x="2686" y="771"/>
                  </a:lnTo>
                  <a:lnTo>
                    <a:pt x="2675" y="769"/>
                  </a:lnTo>
                  <a:lnTo>
                    <a:pt x="2707" y="769"/>
                  </a:lnTo>
                  <a:lnTo>
                    <a:pt x="2755" y="769"/>
                  </a:lnTo>
                  <a:lnTo>
                    <a:pt x="2787" y="769"/>
                  </a:lnTo>
                  <a:lnTo>
                    <a:pt x="2835" y="769"/>
                  </a:lnTo>
                  <a:lnTo>
                    <a:pt x="2883" y="769"/>
                  </a:lnTo>
                  <a:lnTo>
                    <a:pt x="2915" y="769"/>
                  </a:lnTo>
                  <a:lnTo>
                    <a:pt x="2963" y="769"/>
                  </a:lnTo>
                  <a:lnTo>
                    <a:pt x="2949" y="773"/>
                  </a:lnTo>
                  <a:lnTo>
                    <a:pt x="2981" y="757"/>
                  </a:lnTo>
                  <a:cubicBezTo>
                    <a:pt x="2986" y="755"/>
                    <a:pt x="2991" y="753"/>
                    <a:pt x="2995" y="753"/>
                  </a:cubicBezTo>
                  <a:lnTo>
                    <a:pt x="3043" y="753"/>
                  </a:lnTo>
                  <a:lnTo>
                    <a:pt x="3091" y="753"/>
                  </a:lnTo>
                  <a:lnTo>
                    <a:pt x="3123" y="753"/>
                  </a:lnTo>
                  <a:lnTo>
                    <a:pt x="3106" y="759"/>
                  </a:lnTo>
                  <a:lnTo>
                    <a:pt x="3154" y="727"/>
                  </a:lnTo>
                  <a:cubicBezTo>
                    <a:pt x="3159" y="723"/>
                    <a:pt x="3165" y="721"/>
                    <a:pt x="3171" y="721"/>
                  </a:cubicBezTo>
                  <a:lnTo>
                    <a:pt x="3203" y="721"/>
                  </a:lnTo>
                  <a:cubicBezTo>
                    <a:pt x="3210" y="721"/>
                    <a:pt x="3216" y="723"/>
                    <a:pt x="3221" y="727"/>
                  </a:cubicBezTo>
                  <a:lnTo>
                    <a:pt x="3269" y="759"/>
                  </a:lnTo>
                  <a:lnTo>
                    <a:pt x="3251" y="753"/>
                  </a:lnTo>
                  <a:lnTo>
                    <a:pt x="3299" y="753"/>
                  </a:lnTo>
                  <a:lnTo>
                    <a:pt x="3277" y="763"/>
                  </a:lnTo>
                  <a:lnTo>
                    <a:pt x="3309" y="731"/>
                  </a:lnTo>
                  <a:cubicBezTo>
                    <a:pt x="3315" y="725"/>
                    <a:pt x="3323" y="721"/>
                    <a:pt x="3331" y="721"/>
                  </a:cubicBezTo>
                  <a:lnTo>
                    <a:pt x="3379" y="721"/>
                  </a:lnTo>
                  <a:lnTo>
                    <a:pt x="3411" y="721"/>
                  </a:lnTo>
                  <a:lnTo>
                    <a:pt x="3401" y="723"/>
                  </a:lnTo>
                  <a:lnTo>
                    <a:pt x="3449" y="707"/>
                  </a:lnTo>
                  <a:cubicBezTo>
                    <a:pt x="3453" y="706"/>
                    <a:pt x="3456" y="705"/>
                    <a:pt x="3459" y="705"/>
                  </a:cubicBezTo>
                  <a:lnTo>
                    <a:pt x="3507" y="705"/>
                  </a:lnTo>
                  <a:lnTo>
                    <a:pt x="3539" y="705"/>
                  </a:lnTo>
                  <a:lnTo>
                    <a:pt x="3587" y="705"/>
                  </a:lnTo>
                  <a:lnTo>
                    <a:pt x="3619" y="705"/>
                  </a:lnTo>
                  <a:lnTo>
                    <a:pt x="3609" y="707"/>
                  </a:lnTo>
                  <a:lnTo>
                    <a:pt x="3657" y="691"/>
                  </a:lnTo>
                  <a:cubicBezTo>
                    <a:pt x="3661" y="690"/>
                    <a:pt x="3664" y="689"/>
                    <a:pt x="3667" y="689"/>
                  </a:cubicBezTo>
                  <a:lnTo>
                    <a:pt x="3715" y="689"/>
                  </a:lnTo>
                  <a:cubicBezTo>
                    <a:pt x="3720" y="689"/>
                    <a:pt x="3725" y="691"/>
                    <a:pt x="3730" y="693"/>
                  </a:cubicBezTo>
                  <a:lnTo>
                    <a:pt x="3762" y="709"/>
                  </a:lnTo>
                  <a:lnTo>
                    <a:pt x="3747" y="705"/>
                  </a:lnTo>
                  <a:lnTo>
                    <a:pt x="3795" y="705"/>
                  </a:lnTo>
                  <a:lnTo>
                    <a:pt x="3827" y="705"/>
                  </a:lnTo>
                  <a:lnTo>
                    <a:pt x="3875" y="705"/>
                  </a:lnTo>
                  <a:cubicBezTo>
                    <a:pt x="3879" y="705"/>
                    <a:pt x="3882" y="706"/>
                    <a:pt x="3886" y="707"/>
                  </a:cubicBezTo>
                  <a:lnTo>
                    <a:pt x="3934" y="723"/>
                  </a:lnTo>
                  <a:lnTo>
                    <a:pt x="3923" y="721"/>
                  </a:lnTo>
                  <a:lnTo>
                    <a:pt x="3955" y="721"/>
                  </a:lnTo>
                  <a:lnTo>
                    <a:pt x="4003" y="721"/>
                  </a:lnTo>
                  <a:lnTo>
                    <a:pt x="4035" y="721"/>
                  </a:lnTo>
                  <a:cubicBezTo>
                    <a:pt x="4042" y="721"/>
                    <a:pt x="4048" y="723"/>
                    <a:pt x="4053" y="727"/>
                  </a:cubicBezTo>
                  <a:lnTo>
                    <a:pt x="4101" y="759"/>
                  </a:lnTo>
                  <a:lnTo>
                    <a:pt x="4066" y="759"/>
                  </a:lnTo>
                  <a:lnTo>
                    <a:pt x="4114" y="727"/>
                  </a:lnTo>
                  <a:cubicBezTo>
                    <a:pt x="4119" y="723"/>
                    <a:pt x="4125" y="721"/>
                    <a:pt x="4131" y="721"/>
                  </a:cubicBezTo>
                  <a:lnTo>
                    <a:pt x="4163" y="721"/>
                  </a:lnTo>
                  <a:cubicBezTo>
                    <a:pt x="4170" y="721"/>
                    <a:pt x="4176" y="723"/>
                    <a:pt x="4181" y="727"/>
                  </a:cubicBezTo>
                  <a:lnTo>
                    <a:pt x="4229" y="759"/>
                  </a:lnTo>
                  <a:lnTo>
                    <a:pt x="4211" y="753"/>
                  </a:lnTo>
                  <a:lnTo>
                    <a:pt x="4259" y="753"/>
                  </a:lnTo>
                  <a:lnTo>
                    <a:pt x="4237" y="763"/>
                  </a:lnTo>
                  <a:lnTo>
                    <a:pt x="4269" y="731"/>
                  </a:lnTo>
                  <a:cubicBezTo>
                    <a:pt x="4280" y="720"/>
                    <a:pt x="4297" y="718"/>
                    <a:pt x="4309" y="727"/>
                  </a:cubicBezTo>
                  <a:lnTo>
                    <a:pt x="4357" y="759"/>
                  </a:lnTo>
                  <a:lnTo>
                    <a:pt x="4339" y="753"/>
                  </a:lnTo>
                  <a:lnTo>
                    <a:pt x="4371" y="753"/>
                  </a:lnTo>
                  <a:lnTo>
                    <a:pt x="4419" y="753"/>
                  </a:lnTo>
                  <a:lnTo>
                    <a:pt x="4467" y="753"/>
                  </a:lnTo>
                  <a:lnTo>
                    <a:pt x="4499" y="753"/>
                  </a:lnTo>
                  <a:lnTo>
                    <a:pt x="4547" y="753"/>
                  </a:lnTo>
                  <a:cubicBezTo>
                    <a:pt x="4552" y="753"/>
                    <a:pt x="4557" y="755"/>
                    <a:pt x="4562" y="757"/>
                  </a:cubicBezTo>
                  <a:lnTo>
                    <a:pt x="4594" y="773"/>
                  </a:lnTo>
                  <a:lnTo>
                    <a:pt x="4579" y="769"/>
                  </a:lnTo>
                  <a:lnTo>
                    <a:pt x="4627" y="769"/>
                  </a:lnTo>
                  <a:lnTo>
                    <a:pt x="4675" y="769"/>
                  </a:lnTo>
                  <a:cubicBezTo>
                    <a:pt x="4680" y="769"/>
                    <a:pt x="4685" y="771"/>
                    <a:pt x="4690" y="773"/>
                  </a:cubicBezTo>
                  <a:lnTo>
                    <a:pt x="4722" y="789"/>
                  </a:lnTo>
                  <a:lnTo>
                    <a:pt x="4707" y="785"/>
                  </a:lnTo>
                  <a:lnTo>
                    <a:pt x="4755" y="785"/>
                  </a:lnTo>
                  <a:lnTo>
                    <a:pt x="4733" y="795"/>
                  </a:lnTo>
                  <a:lnTo>
                    <a:pt x="4765" y="763"/>
                  </a:lnTo>
                  <a:cubicBezTo>
                    <a:pt x="4771" y="757"/>
                    <a:pt x="4779" y="753"/>
                    <a:pt x="4787" y="753"/>
                  </a:cubicBezTo>
                  <a:lnTo>
                    <a:pt x="4835" y="753"/>
                  </a:lnTo>
                  <a:lnTo>
                    <a:pt x="4883" y="753"/>
                  </a:lnTo>
                  <a:lnTo>
                    <a:pt x="4915" y="753"/>
                  </a:lnTo>
                  <a:lnTo>
                    <a:pt x="4898" y="759"/>
                  </a:lnTo>
                  <a:lnTo>
                    <a:pt x="4946" y="727"/>
                  </a:lnTo>
                  <a:lnTo>
                    <a:pt x="4981" y="709"/>
                  </a:lnTo>
                  <a:lnTo>
                    <a:pt x="5026" y="679"/>
                  </a:lnTo>
                  <a:cubicBezTo>
                    <a:pt x="5028" y="677"/>
                    <a:pt x="5031" y="676"/>
                    <a:pt x="5033" y="675"/>
                  </a:cubicBezTo>
                  <a:lnTo>
                    <a:pt x="5081" y="659"/>
                  </a:lnTo>
                  <a:lnTo>
                    <a:pt x="5065" y="672"/>
                  </a:lnTo>
                  <a:lnTo>
                    <a:pt x="5097" y="624"/>
                  </a:lnTo>
                  <a:cubicBezTo>
                    <a:pt x="5103" y="615"/>
                    <a:pt x="5113" y="609"/>
                    <a:pt x="5123" y="609"/>
                  </a:cubicBezTo>
                  <a:lnTo>
                    <a:pt x="5171" y="609"/>
                  </a:lnTo>
                  <a:lnTo>
                    <a:pt x="5203" y="609"/>
                  </a:lnTo>
                  <a:lnTo>
                    <a:pt x="5251" y="609"/>
                  </a:lnTo>
                  <a:lnTo>
                    <a:pt x="5299" y="609"/>
                  </a:lnTo>
                  <a:lnTo>
                    <a:pt x="5331" y="609"/>
                  </a:lnTo>
                  <a:lnTo>
                    <a:pt x="5379" y="609"/>
                  </a:lnTo>
                  <a:cubicBezTo>
                    <a:pt x="5390" y="609"/>
                    <a:pt x="5400" y="615"/>
                    <a:pt x="5406" y="624"/>
                  </a:cubicBezTo>
                  <a:lnTo>
                    <a:pt x="5438" y="672"/>
                  </a:lnTo>
                  <a:lnTo>
                    <a:pt x="5411" y="657"/>
                  </a:lnTo>
                  <a:lnTo>
                    <a:pt x="5459" y="657"/>
                  </a:lnTo>
                  <a:lnTo>
                    <a:pt x="5507" y="657"/>
                  </a:lnTo>
                  <a:lnTo>
                    <a:pt x="5539" y="657"/>
                  </a:lnTo>
                  <a:lnTo>
                    <a:pt x="5587" y="657"/>
                  </a:lnTo>
                  <a:cubicBezTo>
                    <a:pt x="5592" y="657"/>
                    <a:pt x="5597" y="659"/>
                    <a:pt x="5602" y="661"/>
                  </a:cubicBezTo>
                  <a:lnTo>
                    <a:pt x="5634" y="677"/>
                  </a:lnTo>
                  <a:lnTo>
                    <a:pt x="5619" y="673"/>
                  </a:lnTo>
                  <a:lnTo>
                    <a:pt x="5667" y="673"/>
                  </a:lnTo>
                  <a:cubicBezTo>
                    <a:pt x="5671" y="673"/>
                    <a:pt x="5674" y="674"/>
                    <a:pt x="5678" y="675"/>
                  </a:cubicBezTo>
                  <a:lnTo>
                    <a:pt x="5726" y="691"/>
                  </a:lnTo>
                  <a:cubicBezTo>
                    <a:pt x="5727" y="692"/>
                    <a:pt x="5728" y="692"/>
                    <a:pt x="5730" y="693"/>
                  </a:cubicBezTo>
                  <a:lnTo>
                    <a:pt x="5762" y="709"/>
                  </a:lnTo>
                  <a:lnTo>
                    <a:pt x="5747" y="705"/>
                  </a:lnTo>
                  <a:lnTo>
                    <a:pt x="5795" y="705"/>
                  </a:lnTo>
                  <a:lnTo>
                    <a:pt x="5785" y="707"/>
                  </a:lnTo>
                  <a:lnTo>
                    <a:pt x="5833" y="691"/>
                  </a:lnTo>
                  <a:lnTo>
                    <a:pt x="5829" y="693"/>
                  </a:lnTo>
                  <a:lnTo>
                    <a:pt x="5861" y="677"/>
                  </a:lnTo>
                  <a:cubicBezTo>
                    <a:pt x="5866" y="675"/>
                    <a:pt x="5871" y="673"/>
                    <a:pt x="5875" y="673"/>
                  </a:cubicBezTo>
                  <a:lnTo>
                    <a:pt x="5923" y="673"/>
                  </a:lnTo>
                  <a:lnTo>
                    <a:pt x="5909" y="677"/>
                  </a:lnTo>
                  <a:lnTo>
                    <a:pt x="5941" y="661"/>
                  </a:lnTo>
                  <a:lnTo>
                    <a:pt x="5930" y="670"/>
                  </a:lnTo>
                  <a:lnTo>
                    <a:pt x="5978" y="606"/>
                  </a:lnTo>
                  <a:cubicBezTo>
                    <a:pt x="5979" y="605"/>
                    <a:pt x="5980" y="604"/>
                    <a:pt x="5981" y="603"/>
                  </a:cubicBezTo>
                  <a:lnTo>
                    <a:pt x="6029" y="555"/>
                  </a:lnTo>
                  <a:lnTo>
                    <a:pt x="6023" y="563"/>
                  </a:lnTo>
                  <a:lnTo>
                    <a:pt x="6055" y="499"/>
                  </a:lnTo>
                  <a:cubicBezTo>
                    <a:pt x="6063" y="483"/>
                    <a:pt x="6082" y="477"/>
                    <a:pt x="6098" y="485"/>
                  </a:cubicBezTo>
                  <a:cubicBezTo>
                    <a:pt x="6114" y="493"/>
                    <a:pt x="6120" y="512"/>
                    <a:pt x="6112" y="528"/>
                  </a:cubicBezTo>
                  <a:lnTo>
                    <a:pt x="6080" y="592"/>
                  </a:lnTo>
                  <a:cubicBezTo>
                    <a:pt x="6079" y="595"/>
                    <a:pt x="6077" y="598"/>
                    <a:pt x="6074" y="600"/>
                  </a:cubicBezTo>
                  <a:lnTo>
                    <a:pt x="6026" y="648"/>
                  </a:lnTo>
                  <a:lnTo>
                    <a:pt x="6029" y="645"/>
                  </a:lnTo>
                  <a:lnTo>
                    <a:pt x="5981" y="709"/>
                  </a:lnTo>
                  <a:cubicBezTo>
                    <a:pt x="5978" y="713"/>
                    <a:pt x="5974" y="716"/>
                    <a:pt x="5970" y="718"/>
                  </a:cubicBezTo>
                  <a:lnTo>
                    <a:pt x="5938" y="734"/>
                  </a:lnTo>
                  <a:cubicBezTo>
                    <a:pt x="5933" y="736"/>
                    <a:pt x="5928" y="737"/>
                    <a:pt x="5923" y="737"/>
                  </a:cubicBezTo>
                  <a:lnTo>
                    <a:pt x="5875" y="737"/>
                  </a:lnTo>
                  <a:lnTo>
                    <a:pt x="5890" y="734"/>
                  </a:lnTo>
                  <a:lnTo>
                    <a:pt x="5858" y="750"/>
                  </a:lnTo>
                  <a:cubicBezTo>
                    <a:pt x="5856" y="751"/>
                    <a:pt x="5855" y="751"/>
                    <a:pt x="5854" y="752"/>
                  </a:cubicBezTo>
                  <a:lnTo>
                    <a:pt x="5806" y="768"/>
                  </a:lnTo>
                  <a:cubicBezTo>
                    <a:pt x="5802" y="769"/>
                    <a:pt x="5799" y="769"/>
                    <a:pt x="5795" y="769"/>
                  </a:cubicBezTo>
                  <a:lnTo>
                    <a:pt x="5747" y="769"/>
                  </a:lnTo>
                  <a:cubicBezTo>
                    <a:pt x="5743" y="769"/>
                    <a:pt x="5738" y="768"/>
                    <a:pt x="5733" y="766"/>
                  </a:cubicBezTo>
                  <a:lnTo>
                    <a:pt x="5701" y="750"/>
                  </a:lnTo>
                  <a:lnTo>
                    <a:pt x="5705" y="752"/>
                  </a:lnTo>
                  <a:lnTo>
                    <a:pt x="5657" y="736"/>
                  </a:lnTo>
                  <a:lnTo>
                    <a:pt x="5667" y="737"/>
                  </a:lnTo>
                  <a:lnTo>
                    <a:pt x="5619" y="737"/>
                  </a:lnTo>
                  <a:cubicBezTo>
                    <a:pt x="5615" y="737"/>
                    <a:pt x="5610" y="736"/>
                    <a:pt x="5605" y="734"/>
                  </a:cubicBezTo>
                  <a:lnTo>
                    <a:pt x="5573" y="718"/>
                  </a:lnTo>
                  <a:lnTo>
                    <a:pt x="5587" y="721"/>
                  </a:lnTo>
                  <a:lnTo>
                    <a:pt x="5539" y="721"/>
                  </a:lnTo>
                  <a:lnTo>
                    <a:pt x="5507" y="721"/>
                  </a:lnTo>
                  <a:lnTo>
                    <a:pt x="5459" y="721"/>
                  </a:lnTo>
                  <a:lnTo>
                    <a:pt x="5411" y="721"/>
                  </a:lnTo>
                  <a:cubicBezTo>
                    <a:pt x="5401" y="721"/>
                    <a:pt x="5391" y="716"/>
                    <a:pt x="5385" y="707"/>
                  </a:cubicBezTo>
                  <a:lnTo>
                    <a:pt x="5353" y="659"/>
                  </a:lnTo>
                  <a:lnTo>
                    <a:pt x="5379" y="673"/>
                  </a:lnTo>
                  <a:lnTo>
                    <a:pt x="5331" y="673"/>
                  </a:lnTo>
                  <a:lnTo>
                    <a:pt x="5299" y="673"/>
                  </a:lnTo>
                  <a:lnTo>
                    <a:pt x="5251" y="673"/>
                  </a:lnTo>
                  <a:lnTo>
                    <a:pt x="5203" y="673"/>
                  </a:lnTo>
                  <a:lnTo>
                    <a:pt x="5171" y="673"/>
                  </a:lnTo>
                  <a:lnTo>
                    <a:pt x="5123" y="673"/>
                  </a:lnTo>
                  <a:lnTo>
                    <a:pt x="5150" y="659"/>
                  </a:lnTo>
                  <a:lnTo>
                    <a:pt x="5118" y="707"/>
                  </a:lnTo>
                  <a:cubicBezTo>
                    <a:pt x="5114" y="713"/>
                    <a:pt x="5108" y="718"/>
                    <a:pt x="5102" y="720"/>
                  </a:cubicBezTo>
                  <a:lnTo>
                    <a:pt x="5054" y="736"/>
                  </a:lnTo>
                  <a:lnTo>
                    <a:pt x="5061" y="732"/>
                  </a:lnTo>
                  <a:lnTo>
                    <a:pt x="5010" y="766"/>
                  </a:lnTo>
                  <a:lnTo>
                    <a:pt x="4981" y="780"/>
                  </a:lnTo>
                  <a:lnTo>
                    <a:pt x="4933" y="812"/>
                  </a:lnTo>
                  <a:cubicBezTo>
                    <a:pt x="4928" y="816"/>
                    <a:pt x="4922" y="817"/>
                    <a:pt x="4915" y="817"/>
                  </a:cubicBezTo>
                  <a:lnTo>
                    <a:pt x="4883" y="817"/>
                  </a:lnTo>
                  <a:lnTo>
                    <a:pt x="4835" y="817"/>
                  </a:lnTo>
                  <a:lnTo>
                    <a:pt x="4787" y="817"/>
                  </a:lnTo>
                  <a:lnTo>
                    <a:pt x="4810" y="808"/>
                  </a:lnTo>
                  <a:lnTo>
                    <a:pt x="4778" y="840"/>
                  </a:lnTo>
                  <a:cubicBezTo>
                    <a:pt x="4772" y="846"/>
                    <a:pt x="4764" y="849"/>
                    <a:pt x="4755" y="849"/>
                  </a:cubicBezTo>
                  <a:lnTo>
                    <a:pt x="4707" y="849"/>
                  </a:lnTo>
                  <a:cubicBezTo>
                    <a:pt x="4703" y="849"/>
                    <a:pt x="4698" y="848"/>
                    <a:pt x="4693" y="846"/>
                  </a:cubicBezTo>
                  <a:lnTo>
                    <a:pt x="4661" y="830"/>
                  </a:lnTo>
                  <a:lnTo>
                    <a:pt x="4675" y="833"/>
                  </a:lnTo>
                  <a:lnTo>
                    <a:pt x="4627" y="833"/>
                  </a:lnTo>
                  <a:lnTo>
                    <a:pt x="4579" y="833"/>
                  </a:lnTo>
                  <a:cubicBezTo>
                    <a:pt x="4575" y="833"/>
                    <a:pt x="4570" y="832"/>
                    <a:pt x="4565" y="830"/>
                  </a:cubicBezTo>
                  <a:lnTo>
                    <a:pt x="4533" y="814"/>
                  </a:lnTo>
                  <a:lnTo>
                    <a:pt x="4547" y="817"/>
                  </a:lnTo>
                  <a:lnTo>
                    <a:pt x="4499" y="817"/>
                  </a:lnTo>
                  <a:lnTo>
                    <a:pt x="4467" y="817"/>
                  </a:lnTo>
                  <a:lnTo>
                    <a:pt x="4419" y="817"/>
                  </a:lnTo>
                  <a:lnTo>
                    <a:pt x="4371" y="817"/>
                  </a:lnTo>
                  <a:lnTo>
                    <a:pt x="4339" y="817"/>
                  </a:lnTo>
                  <a:cubicBezTo>
                    <a:pt x="4333" y="817"/>
                    <a:pt x="4327" y="816"/>
                    <a:pt x="4322" y="812"/>
                  </a:cubicBezTo>
                  <a:lnTo>
                    <a:pt x="4274" y="780"/>
                  </a:lnTo>
                  <a:lnTo>
                    <a:pt x="4314" y="776"/>
                  </a:lnTo>
                  <a:lnTo>
                    <a:pt x="4282" y="808"/>
                  </a:lnTo>
                  <a:cubicBezTo>
                    <a:pt x="4276" y="814"/>
                    <a:pt x="4268" y="817"/>
                    <a:pt x="4259" y="817"/>
                  </a:cubicBezTo>
                  <a:lnTo>
                    <a:pt x="4211" y="817"/>
                  </a:lnTo>
                  <a:cubicBezTo>
                    <a:pt x="4205" y="817"/>
                    <a:pt x="4199" y="816"/>
                    <a:pt x="4194" y="812"/>
                  </a:cubicBezTo>
                  <a:lnTo>
                    <a:pt x="4146" y="780"/>
                  </a:lnTo>
                  <a:lnTo>
                    <a:pt x="4163" y="785"/>
                  </a:lnTo>
                  <a:lnTo>
                    <a:pt x="4131" y="785"/>
                  </a:lnTo>
                  <a:lnTo>
                    <a:pt x="4149" y="780"/>
                  </a:lnTo>
                  <a:lnTo>
                    <a:pt x="4101" y="812"/>
                  </a:lnTo>
                  <a:cubicBezTo>
                    <a:pt x="4090" y="819"/>
                    <a:pt x="4076" y="819"/>
                    <a:pt x="4066" y="812"/>
                  </a:cubicBezTo>
                  <a:lnTo>
                    <a:pt x="4018" y="780"/>
                  </a:lnTo>
                  <a:lnTo>
                    <a:pt x="4035" y="785"/>
                  </a:lnTo>
                  <a:lnTo>
                    <a:pt x="4003" y="785"/>
                  </a:lnTo>
                  <a:lnTo>
                    <a:pt x="3955" y="785"/>
                  </a:lnTo>
                  <a:lnTo>
                    <a:pt x="3923" y="785"/>
                  </a:lnTo>
                  <a:cubicBezTo>
                    <a:pt x="3920" y="785"/>
                    <a:pt x="3917" y="785"/>
                    <a:pt x="3913" y="784"/>
                  </a:cubicBezTo>
                  <a:lnTo>
                    <a:pt x="3865" y="768"/>
                  </a:lnTo>
                  <a:lnTo>
                    <a:pt x="3875" y="769"/>
                  </a:lnTo>
                  <a:lnTo>
                    <a:pt x="3827" y="769"/>
                  </a:lnTo>
                  <a:lnTo>
                    <a:pt x="3795" y="769"/>
                  </a:lnTo>
                  <a:lnTo>
                    <a:pt x="3747" y="769"/>
                  </a:lnTo>
                  <a:cubicBezTo>
                    <a:pt x="3743" y="769"/>
                    <a:pt x="3738" y="768"/>
                    <a:pt x="3733" y="766"/>
                  </a:cubicBezTo>
                  <a:lnTo>
                    <a:pt x="3701" y="750"/>
                  </a:lnTo>
                  <a:lnTo>
                    <a:pt x="3715" y="753"/>
                  </a:lnTo>
                  <a:lnTo>
                    <a:pt x="3667" y="753"/>
                  </a:lnTo>
                  <a:lnTo>
                    <a:pt x="3678" y="752"/>
                  </a:lnTo>
                  <a:lnTo>
                    <a:pt x="3630" y="768"/>
                  </a:lnTo>
                  <a:cubicBezTo>
                    <a:pt x="3626" y="769"/>
                    <a:pt x="3623" y="769"/>
                    <a:pt x="3619" y="769"/>
                  </a:cubicBezTo>
                  <a:lnTo>
                    <a:pt x="3587" y="769"/>
                  </a:lnTo>
                  <a:lnTo>
                    <a:pt x="3539" y="769"/>
                  </a:lnTo>
                  <a:lnTo>
                    <a:pt x="3507" y="769"/>
                  </a:lnTo>
                  <a:lnTo>
                    <a:pt x="3459" y="769"/>
                  </a:lnTo>
                  <a:lnTo>
                    <a:pt x="3470" y="768"/>
                  </a:lnTo>
                  <a:lnTo>
                    <a:pt x="3422" y="784"/>
                  </a:lnTo>
                  <a:cubicBezTo>
                    <a:pt x="3418" y="785"/>
                    <a:pt x="3415" y="785"/>
                    <a:pt x="3411" y="785"/>
                  </a:cubicBezTo>
                  <a:lnTo>
                    <a:pt x="3379" y="785"/>
                  </a:lnTo>
                  <a:lnTo>
                    <a:pt x="3331" y="785"/>
                  </a:lnTo>
                  <a:lnTo>
                    <a:pt x="3354" y="776"/>
                  </a:lnTo>
                  <a:lnTo>
                    <a:pt x="3322" y="808"/>
                  </a:lnTo>
                  <a:cubicBezTo>
                    <a:pt x="3316" y="814"/>
                    <a:pt x="3308" y="817"/>
                    <a:pt x="3299" y="817"/>
                  </a:cubicBezTo>
                  <a:lnTo>
                    <a:pt x="3251" y="817"/>
                  </a:lnTo>
                  <a:cubicBezTo>
                    <a:pt x="3245" y="817"/>
                    <a:pt x="3239" y="816"/>
                    <a:pt x="3234" y="812"/>
                  </a:cubicBezTo>
                  <a:lnTo>
                    <a:pt x="3186" y="780"/>
                  </a:lnTo>
                  <a:lnTo>
                    <a:pt x="3203" y="785"/>
                  </a:lnTo>
                  <a:lnTo>
                    <a:pt x="3171" y="785"/>
                  </a:lnTo>
                  <a:lnTo>
                    <a:pt x="3189" y="780"/>
                  </a:lnTo>
                  <a:lnTo>
                    <a:pt x="3141" y="812"/>
                  </a:lnTo>
                  <a:cubicBezTo>
                    <a:pt x="3136" y="816"/>
                    <a:pt x="3130" y="817"/>
                    <a:pt x="3123" y="817"/>
                  </a:cubicBezTo>
                  <a:lnTo>
                    <a:pt x="3091" y="817"/>
                  </a:lnTo>
                  <a:lnTo>
                    <a:pt x="3043" y="817"/>
                  </a:lnTo>
                  <a:lnTo>
                    <a:pt x="2995" y="817"/>
                  </a:lnTo>
                  <a:lnTo>
                    <a:pt x="3010" y="814"/>
                  </a:lnTo>
                  <a:lnTo>
                    <a:pt x="2978" y="830"/>
                  </a:lnTo>
                  <a:cubicBezTo>
                    <a:pt x="2973" y="832"/>
                    <a:pt x="2968" y="833"/>
                    <a:pt x="2963" y="833"/>
                  </a:cubicBezTo>
                  <a:lnTo>
                    <a:pt x="2915" y="833"/>
                  </a:lnTo>
                  <a:lnTo>
                    <a:pt x="2883" y="833"/>
                  </a:lnTo>
                  <a:lnTo>
                    <a:pt x="2835" y="833"/>
                  </a:lnTo>
                  <a:lnTo>
                    <a:pt x="2787" y="833"/>
                  </a:lnTo>
                  <a:lnTo>
                    <a:pt x="2755" y="833"/>
                  </a:lnTo>
                  <a:lnTo>
                    <a:pt x="2707" y="833"/>
                  </a:lnTo>
                  <a:lnTo>
                    <a:pt x="2675" y="833"/>
                  </a:lnTo>
                  <a:cubicBezTo>
                    <a:pt x="2672" y="833"/>
                    <a:pt x="2669" y="833"/>
                    <a:pt x="2665" y="832"/>
                  </a:cubicBezTo>
                  <a:lnTo>
                    <a:pt x="2617" y="816"/>
                  </a:lnTo>
                  <a:lnTo>
                    <a:pt x="2627" y="817"/>
                  </a:lnTo>
                  <a:lnTo>
                    <a:pt x="2579" y="817"/>
                  </a:lnTo>
                  <a:cubicBezTo>
                    <a:pt x="2571" y="817"/>
                    <a:pt x="2563" y="814"/>
                    <a:pt x="2557" y="808"/>
                  </a:cubicBezTo>
                  <a:lnTo>
                    <a:pt x="2525" y="776"/>
                  </a:lnTo>
                  <a:lnTo>
                    <a:pt x="2547" y="785"/>
                  </a:lnTo>
                  <a:lnTo>
                    <a:pt x="2499" y="785"/>
                  </a:lnTo>
                  <a:lnTo>
                    <a:pt x="2451" y="785"/>
                  </a:lnTo>
                  <a:lnTo>
                    <a:pt x="2419" y="785"/>
                  </a:lnTo>
                  <a:lnTo>
                    <a:pt x="2371" y="785"/>
                  </a:lnTo>
                  <a:cubicBezTo>
                    <a:pt x="2367" y="785"/>
                    <a:pt x="2362" y="784"/>
                    <a:pt x="2357" y="782"/>
                  </a:cubicBezTo>
                  <a:lnTo>
                    <a:pt x="2325" y="766"/>
                  </a:lnTo>
                  <a:lnTo>
                    <a:pt x="2339" y="769"/>
                  </a:lnTo>
                  <a:lnTo>
                    <a:pt x="2291" y="769"/>
                  </a:lnTo>
                  <a:cubicBezTo>
                    <a:pt x="2285" y="769"/>
                    <a:pt x="2279" y="768"/>
                    <a:pt x="2274" y="764"/>
                  </a:cubicBezTo>
                  <a:lnTo>
                    <a:pt x="2226" y="732"/>
                  </a:lnTo>
                  <a:lnTo>
                    <a:pt x="2243" y="737"/>
                  </a:lnTo>
                  <a:lnTo>
                    <a:pt x="2211" y="737"/>
                  </a:lnTo>
                  <a:cubicBezTo>
                    <a:pt x="2208" y="737"/>
                    <a:pt x="2205" y="737"/>
                    <a:pt x="2201" y="736"/>
                  </a:cubicBezTo>
                  <a:lnTo>
                    <a:pt x="2153" y="720"/>
                  </a:lnTo>
                  <a:cubicBezTo>
                    <a:pt x="2147" y="718"/>
                    <a:pt x="2141" y="713"/>
                    <a:pt x="2137" y="707"/>
                  </a:cubicBezTo>
                  <a:lnTo>
                    <a:pt x="2105" y="659"/>
                  </a:lnTo>
                  <a:lnTo>
                    <a:pt x="2131" y="673"/>
                  </a:lnTo>
                  <a:lnTo>
                    <a:pt x="2083" y="673"/>
                  </a:lnTo>
                  <a:cubicBezTo>
                    <a:pt x="2080" y="673"/>
                    <a:pt x="2077" y="673"/>
                    <a:pt x="2073" y="672"/>
                  </a:cubicBezTo>
                  <a:lnTo>
                    <a:pt x="2025" y="656"/>
                  </a:lnTo>
                  <a:lnTo>
                    <a:pt x="2035" y="657"/>
                  </a:lnTo>
                  <a:lnTo>
                    <a:pt x="2003" y="657"/>
                  </a:lnTo>
                  <a:cubicBezTo>
                    <a:pt x="1997" y="657"/>
                    <a:pt x="1991" y="656"/>
                    <a:pt x="1986" y="652"/>
                  </a:cubicBezTo>
                  <a:lnTo>
                    <a:pt x="1938" y="620"/>
                  </a:lnTo>
                  <a:lnTo>
                    <a:pt x="1955" y="625"/>
                  </a:lnTo>
                  <a:lnTo>
                    <a:pt x="1923" y="625"/>
                  </a:lnTo>
                  <a:lnTo>
                    <a:pt x="1875" y="625"/>
                  </a:lnTo>
                  <a:cubicBezTo>
                    <a:pt x="1872" y="625"/>
                    <a:pt x="1869" y="625"/>
                    <a:pt x="1865" y="624"/>
                  </a:cubicBezTo>
                  <a:lnTo>
                    <a:pt x="1817" y="608"/>
                  </a:lnTo>
                  <a:cubicBezTo>
                    <a:pt x="1813" y="606"/>
                    <a:pt x="1808" y="604"/>
                    <a:pt x="1805" y="600"/>
                  </a:cubicBezTo>
                  <a:lnTo>
                    <a:pt x="1773" y="568"/>
                  </a:lnTo>
                  <a:lnTo>
                    <a:pt x="1778" y="572"/>
                  </a:lnTo>
                  <a:lnTo>
                    <a:pt x="1733" y="542"/>
                  </a:lnTo>
                  <a:lnTo>
                    <a:pt x="1698" y="524"/>
                  </a:lnTo>
                  <a:lnTo>
                    <a:pt x="1650" y="492"/>
                  </a:lnTo>
                  <a:lnTo>
                    <a:pt x="1657" y="496"/>
                  </a:lnTo>
                  <a:lnTo>
                    <a:pt x="1609" y="480"/>
                  </a:lnTo>
                  <a:cubicBezTo>
                    <a:pt x="1608" y="479"/>
                    <a:pt x="1607" y="479"/>
                    <a:pt x="1605" y="478"/>
                  </a:cubicBezTo>
                  <a:lnTo>
                    <a:pt x="1573" y="462"/>
                  </a:lnTo>
                  <a:cubicBezTo>
                    <a:pt x="1569" y="460"/>
                    <a:pt x="1565" y="457"/>
                    <a:pt x="1562" y="453"/>
                  </a:cubicBezTo>
                  <a:lnTo>
                    <a:pt x="1514" y="389"/>
                  </a:lnTo>
                  <a:lnTo>
                    <a:pt x="1517" y="392"/>
                  </a:lnTo>
                  <a:lnTo>
                    <a:pt x="1485" y="360"/>
                  </a:lnTo>
                  <a:lnTo>
                    <a:pt x="1497" y="368"/>
                  </a:lnTo>
                  <a:lnTo>
                    <a:pt x="1449" y="352"/>
                  </a:lnTo>
                  <a:cubicBezTo>
                    <a:pt x="1447" y="351"/>
                    <a:pt x="1444" y="350"/>
                    <a:pt x="1442" y="348"/>
                  </a:cubicBezTo>
                  <a:lnTo>
                    <a:pt x="1394" y="316"/>
                  </a:lnTo>
                  <a:cubicBezTo>
                    <a:pt x="1390" y="314"/>
                    <a:pt x="1387" y="311"/>
                    <a:pt x="1385" y="307"/>
                  </a:cubicBezTo>
                  <a:lnTo>
                    <a:pt x="1353" y="259"/>
                  </a:lnTo>
                  <a:lnTo>
                    <a:pt x="1362" y="268"/>
                  </a:lnTo>
                  <a:lnTo>
                    <a:pt x="1314" y="236"/>
                  </a:lnTo>
                  <a:cubicBezTo>
                    <a:pt x="1310" y="234"/>
                    <a:pt x="1307" y="231"/>
                    <a:pt x="1305" y="227"/>
                  </a:cubicBezTo>
                  <a:lnTo>
                    <a:pt x="1273" y="179"/>
                  </a:lnTo>
                  <a:lnTo>
                    <a:pt x="1282" y="188"/>
                  </a:lnTo>
                  <a:lnTo>
                    <a:pt x="1234" y="156"/>
                  </a:lnTo>
                  <a:cubicBezTo>
                    <a:pt x="1232" y="155"/>
                    <a:pt x="1230" y="154"/>
                    <a:pt x="1229" y="152"/>
                  </a:cubicBezTo>
                  <a:lnTo>
                    <a:pt x="1181" y="104"/>
                  </a:lnTo>
                  <a:lnTo>
                    <a:pt x="1189" y="110"/>
                  </a:lnTo>
                  <a:lnTo>
                    <a:pt x="1154" y="92"/>
                  </a:lnTo>
                  <a:lnTo>
                    <a:pt x="1106" y="60"/>
                  </a:lnTo>
                  <a:lnTo>
                    <a:pt x="1138" y="62"/>
                  </a:lnTo>
                  <a:lnTo>
                    <a:pt x="1106" y="78"/>
                  </a:lnTo>
                  <a:cubicBezTo>
                    <a:pt x="1104" y="79"/>
                    <a:pt x="1103" y="79"/>
                    <a:pt x="1102" y="80"/>
                  </a:cubicBezTo>
                  <a:lnTo>
                    <a:pt x="1054" y="96"/>
                  </a:lnTo>
                  <a:lnTo>
                    <a:pt x="1006" y="112"/>
                  </a:lnTo>
                  <a:lnTo>
                    <a:pt x="1010" y="110"/>
                  </a:lnTo>
                  <a:lnTo>
                    <a:pt x="981" y="124"/>
                  </a:lnTo>
                  <a:lnTo>
                    <a:pt x="933" y="156"/>
                  </a:lnTo>
                  <a:lnTo>
                    <a:pt x="941" y="149"/>
                  </a:lnTo>
                  <a:lnTo>
                    <a:pt x="893" y="213"/>
                  </a:lnTo>
                  <a:cubicBezTo>
                    <a:pt x="892" y="214"/>
                    <a:pt x="891" y="215"/>
                    <a:pt x="890" y="216"/>
                  </a:cubicBezTo>
                  <a:lnTo>
                    <a:pt x="858" y="248"/>
                  </a:lnTo>
                  <a:lnTo>
                    <a:pt x="861" y="245"/>
                  </a:lnTo>
                  <a:lnTo>
                    <a:pt x="813" y="309"/>
                  </a:lnTo>
                  <a:cubicBezTo>
                    <a:pt x="807" y="317"/>
                    <a:pt x="798" y="321"/>
                    <a:pt x="787" y="321"/>
                  </a:cubicBezTo>
                  <a:lnTo>
                    <a:pt x="755" y="321"/>
                  </a:lnTo>
                  <a:lnTo>
                    <a:pt x="766" y="320"/>
                  </a:lnTo>
                  <a:lnTo>
                    <a:pt x="718" y="336"/>
                  </a:lnTo>
                  <a:lnTo>
                    <a:pt x="725" y="332"/>
                  </a:lnTo>
                  <a:lnTo>
                    <a:pt x="677" y="364"/>
                  </a:lnTo>
                  <a:cubicBezTo>
                    <a:pt x="672" y="368"/>
                    <a:pt x="666" y="369"/>
                    <a:pt x="659" y="369"/>
                  </a:cubicBezTo>
                  <a:lnTo>
                    <a:pt x="627" y="369"/>
                  </a:lnTo>
                  <a:lnTo>
                    <a:pt x="645" y="364"/>
                  </a:lnTo>
                  <a:lnTo>
                    <a:pt x="594" y="398"/>
                  </a:lnTo>
                  <a:lnTo>
                    <a:pt x="565" y="412"/>
                  </a:lnTo>
                  <a:lnTo>
                    <a:pt x="517" y="444"/>
                  </a:lnTo>
                  <a:cubicBezTo>
                    <a:pt x="515" y="446"/>
                    <a:pt x="512" y="447"/>
                    <a:pt x="510" y="448"/>
                  </a:cubicBezTo>
                  <a:lnTo>
                    <a:pt x="462" y="464"/>
                  </a:lnTo>
                  <a:cubicBezTo>
                    <a:pt x="458" y="465"/>
                    <a:pt x="455" y="465"/>
                    <a:pt x="451" y="465"/>
                  </a:cubicBezTo>
                  <a:lnTo>
                    <a:pt x="419" y="465"/>
                  </a:lnTo>
                  <a:lnTo>
                    <a:pt x="430" y="464"/>
                  </a:lnTo>
                  <a:lnTo>
                    <a:pt x="382" y="480"/>
                  </a:lnTo>
                  <a:lnTo>
                    <a:pt x="386" y="478"/>
                  </a:lnTo>
                  <a:lnTo>
                    <a:pt x="354" y="494"/>
                  </a:lnTo>
                  <a:cubicBezTo>
                    <a:pt x="352" y="495"/>
                    <a:pt x="351" y="495"/>
                    <a:pt x="350" y="496"/>
                  </a:cubicBezTo>
                  <a:lnTo>
                    <a:pt x="302" y="512"/>
                  </a:lnTo>
                  <a:cubicBezTo>
                    <a:pt x="298" y="513"/>
                    <a:pt x="295" y="513"/>
                    <a:pt x="291" y="513"/>
                  </a:cubicBezTo>
                  <a:lnTo>
                    <a:pt x="243" y="513"/>
                  </a:lnTo>
                  <a:lnTo>
                    <a:pt x="258" y="510"/>
                  </a:lnTo>
                  <a:lnTo>
                    <a:pt x="226" y="526"/>
                  </a:lnTo>
                  <a:cubicBezTo>
                    <a:pt x="221" y="528"/>
                    <a:pt x="216" y="529"/>
                    <a:pt x="211" y="529"/>
                  </a:cubicBezTo>
                  <a:lnTo>
                    <a:pt x="163" y="529"/>
                  </a:lnTo>
                  <a:lnTo>
                    <a:pt x="178" y="526"/>
                  </a:lnTo>
                  <a:lnTo>
                    <a:pt x="149" y="540"/>
                  </a:lnTo>
                  <a:lnTo>
                    <a:pt x="101" y="572"/>
                  </a:lnTo>
                  <a:lnTo>
                    <a:pt x="115" y="553"/>
                  </a:lnTo>
                  <a:lnTo>
                    <a:pt x="67" y="761"/>
                  </a:lnTo>
                  <a:cubicBezTo>
                    <a:pt x="63" y="778"/>
                    <a:pt x="45" y="789"/>
                    <a:pt x="28" y="785"/>
                  </a:cubicBezTo>
                  <a:cubicBezTo>
                    <a:pt x="11" y="781"/>
                    <a:pt x="0" y="763"/>
                    <a:pt x="4" y="746"/>
                  </a:cubicBezTo>
                  <a:close/>
                </a:path>
              </a:pathLst>
            </a:custGeom>
            <a:solidFill>
              <a:srgbClr val="FF0000"/>
            </a:solidFill>
            <a:ln w="9525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300" name="Freeform 13"/>
            <p:cNvSpPr>
              <a:spLocks/>
            </p:cNvSpPr>
            <p:nvPr/>
          </p:nvSpPr>
          <p:spPr bwMode="auto">
            <a:xfrm>
              <a:off x="1450" y="2208"/>
              <a:ext cx="2307" cy="177"/>
            </a:xfrm>
            <a:custGeom>
              <a:avLst/>
              <a:gdLst>
                <a:gd name="T0" fmla="*/ 74 w 6120"/>
                <a:gd name="T1" fmla="*/ 21 h 470"/>
                <a:gd name="T2" fmla="*/ 158 w 6120"/>
                <a:gd name="T3" fmla="*/ 8 h 470"/>
                <a:gd name="T4" fmla="*/ 247 w 6120"/>
                <a:gd name="T5" fmla="*/ 25 h 470"/>
                <a:gd name="T6" fmla="*/ 319 w 6120"/>
                <a:gd name="T7" fmla="*/ 50 h 470"/>
                <a:gd name="T8" fmla="*/ 371 w 6120"/>
                <a:gd name="T9" fmla="*/ 44 h 470"/>
                <a:gd name="T10" fmla="*/ 448 w 6120"/>
                <a:gd name="T11" fmla="*/ 9 h 470"/>
                <a:gd name="T12" fmla="*/ 568 w 6120"/>
                <a:gd name="T13" fmla="*/ 8 h 470"/>
                <a:gd name="T14" fmla="*/ 633 w 6120"/>
                <a:gd name="T15" fmla="*/ 26 h 470"/>
                <a:gd name="T16" fmla="*/ 694 w 6120"/>
                <a:gd name="T17" fmla="*/ 45 h 470"/>
                <a:gd name="T18" fmla="*/ 755 w 6120"/>
                <a:gd name="T19" fmla="*/ 56 h 470"/>
                <a:gd name="T20" fmla="*/ 826 w 6120"/>
                <a:gd name="T21" fmla="*/ 92 h 470"/>
                <a:gd name="T22" fmla="*/ 882 w 6120"/>
                <a:gd name="T23" fmla="*/ 116 h 470"/>
                <a:gd name="T24" fmla="*/ 964 w 6120"/>
                <a:gd name="T25" fmla="*/ 135 h 470"/>
                <a:gd name="T26" fmla="*/ 1026 w 6120"/>
                <a:gd name="T27" fmla="*/ 154 h 470"/>
                <a:gd name="T28" fmla="*/ 1099 w 6120"/>
                <a:gd name="T29" fmla="*/ 140 h 470"/>
                <a:gd name="T30" fmla="*/ 1225 w 6120"/>
                <a:gd name="T31" fmla="*/ 140 h 470"/>
                <a:gd name="T32" fmla="*/ 1352 w 6120"/>
                <a:gd name="T33" fmla="*/ 140 h 470"/>
                <a:gd name="T34" fmla="*/ 1412 w 6120"/>
                <a:gd name="T35" fmla="*/ 152 h 470"/>
                <a:gd name="T36" fmla="*/ 1509 w 6120"/>
                <a:gd name="T37" fmla="*/ 146 h 470"/>
                <a:gd name="T38" fmla="*/ 1563 w 6120"/>
                <a:gd name="T39" fmla="*/ 130 h 470"/>
                <a:gd name="T40" fmla="*/ 1627 w 6120"/>
                <a:gd name="T41" fmla="*/ 108 h 470"/>
                <a:gd name="T42" fmla="*/ 1692 w 6120"/>
                <a:gd name="T43" fmla="*/ 75 h 470"/>
                <a:gd name="T44" fmla="*/ 1769 w 6120"/>
                <a:gd name="T45" fmla="*/ 57 h 470"/>
                <a:gd name="T46" fmla="*/ 1853 w 6120"/>
                <a:gd name="T47" fmla="*/ 50 h 470"/>
                <a:gd name="T48" fmla="*/ 1913 w 6120"/>
                <a:gd name="T49" fmla="*/ 10 h 470"/>
                <a:gd name="T50" fmla="*/ 1984 w 6120"/>
                <a:gd name="T51" fmla="*/ 2 h 470"/>
                <a:gd name="T52" fmla="*/ 2040 w 6120"/>
                <a:gd name="T53" fmla="*/ 20 h 470"/>
                <a:gd name="T54" fmla="*/ 2124 w 6120"/>
                <a:gd name="T55" fmla="*/ 45 h 470"/>
                <a:gd name="T56" fmla="*/ 2184 w 6120"/>
                <a:gd name="T57" fmla="*/ 86 h 470"/>
                <a:gd name="T58" fmla="*/ 2235 w 6120"/>
                <a:gd name="T59" fmla="*/ 67 h 470"/>
                <a:gd name="T60" fmla="*/ 2291 w 6120"/>
                <a:gd name="T61" fmla="*/ 38 h 470"/>
                <a:gd name="T62" fmla="*/ 2215 w 6120"/>
                <a:gd name="T63" fmla="*/ 98 h 470"/>
                <a:gd name="T64" fmla="*/ 2145 w 6120"/>
                <a:gd name="T65" fmla="*/ 75 h 470"/>
                <a:gd name="T66" fmla="*/ 2076 w 6120"/>
                <a:gd name="T67" fmla="*/ 62 h 470"/>
                <a:gd name="T68" fmla="*/ 2010 w 6120"/>
                <a:gd name="T69" fmla="*/ 38 h 470"/>
                <a:gd name="T70" fmla="*/ 1944 w 6120"/>
                <a:gd name="T71" fmla="*/ 24 h 470"/>
                <a:gd name="T72" fmla="*/ 1889 w 6120"/>
                <a:gd name="T73" fmla="*/ 61 h 470"/>
                <a:gd name="T74" fmla="*/ 1809 w 6120"/>
                <a:gd name="T75" fmla="*/ 79 h 470"/>
                <a:gd name="T76" fmla="*/ 1744 w 6120"/>
                <a:gd name="T77" fmla="*/ 92 h 470"/>
                <a:gd name="T78" fmla="*/ 1674 w 6120"/>
                <a:gd name="T79" fmla="*/ 113 h 470"/>
                <a:gd name="T80" fmla="*/ 1605 w 6120"/>
                <a:gd name="T81" fmla="*/ 134 h 470"/>
                <a:gd name="T82" fmla="*/ 1546 w 6120"/>
                <a:gd name="T83" fmla="*/ 162 h 470"/>
                <a:gd name="T84" fmla="*/ 1465 w 6120"/>
                <a:gd name="T85" fmla="*/ 176 h 470"/>
                <a:gd name="T86" fmla="*/ 1382 w 6120"/>
                <a:gd name="T87" fmla="*/ 170 h 470"/>
                <a:gd name="T88" fmla="*/ 1286 w 6120"/>
                <a:gd name="T89" fmla="*/ 164 h 470"/>
                <a:gd name="T90" fmla="*/ 1165 w 6120"/>
                <a:gd name="T91" fmla="*/ 164 h 470"/>
                <a:gd name="T92" fmla="*/ 1056 w 6120"/>
                <a:gd name="T93" fmla="*/ 163 h 470"/>
                <a:gd name="T94" fmla="*/ 990 w 6120"/>
                <a:gd name="T95" fmla="*/ 164 h 470"/>
                <a:gd name="T96" fmla="*/ 916 w 6120"/>
                <a:gd name="T97" fmla="*/ 149 h 470"/>
                <a:gd name="T98" fmla="*/ 840 w 6120"/>
                <a:gd name="T99" fmla="*/ 121 h 470"/>
                <a:gd name="T100" fmla="*/ 785 w 6120"/>
                <a:gd name="T101" fmla="*/ 86 h 470"/>
                <a:gd name="T102" fmla="*/ 721 w 6120"/>
                <a:gd name="T103" fmla="*/ 73 h 470"/>
                <a:gd name="T104" fmla="*/ 650 w 6120"/>
                <a:gd name="T105" fmla="*/ 58 h 470"/>
                <a:gd name="T106" fmla="*/ 598 w 6120"/>
                <a:gd name="T107" fmla="*/ 38 h 470"/>
                <a:gd name="T108" fmla="*/ 502 w 6120"/>
                <a:gd name="T109" fmla="*/ 32 h 470"/>
                <a:gd name="T110" fmla="*/ 429 w 6120"/>
                <a:gd name="T111" fmla="*/ 43 h 470"/>
                <a:gd name="T112" fmla="*/ 349 w 6120"/>
                <a:gd name="T113" fmla="*/ 67 h 470"/>
                <a:gd name="T114" fmla="*/ 285 w 6120"/>
                <a:gd name="T115" fmla="*/ 62 h 470"/>
                <a:gd name="T116" fmla="*/ 202 w 6120"/>
                <a:gd name="T117" fmla="*/ 43 h 470"/>
                <a:gd name="T118" fmla="*/ 128 w 6120"/>
                <a:gd name="T119" fmla="*/ 38 h 470"/>
                <a:gd name="T120" fmla="*/ 56 w 6120"/>
                <a:gd name="T121" fmla="*/ 48 h 47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20"/>
                <a:gd name="T184" fmla="*/ 0 h 470"/>
                <a:gd name="T185" fmla="*/ 6120 w 6120"/>
                <a:gd name="T186" fmla="*/ 470 h 47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20" h="470">
                  <a:moveTo>
                    <a:pt x="5" y="283"/>
                  </a:moveTo>
                  <a:lnTo>
                    <a:pt x="53" y="123"/>
                  </a:lnTo>
                  <a:cubicBezTo>
                    <a:pt x="55" y="116"/>
                    <a:pt x="60" y="110"/>
                    <a:pt x="66" y="106"/>
                  </a:cubicBezTo>
                  <a:lnTo>
                    <a:pt x="114" y="74"/>
                  </a:lnTo>
                  <a:lnTo>
                    <a:pt x="149" y="56"/>
                  </a:lnTo>
                  <a:cubicBezTo>
                    <a:pt x="154" y="54"/>
                    <a:pt x="159" y="52"/>
                    <a:pt x="163" y="52"/>
                  </a:cubicBezTo>
                  <a:lnTo>
                    <a:pt x="211" y="52"/>
                  </a:lnTo>
                  <a:lnTo>
                    <a:pt x="197" y="56"/>
                  </a:lnTo>
                  <a:lnTo>
                    <a:pt x="229" y="40"/>
                  </a:lnTo>
                  <a:cubicBezTo>
                    <a:pt x="234" y="38"/>
                    <a:pt x="239" y="36"/>
                    <a:pt x="243" y="36"/>
                  </a:cubicBezTo>
                  <a:lnTo>
                    <a:pt x="291" y="36"/>
                  </a:lnTo>
                  <a:lnTo>
                    <a:pt x="339" y="36"/>
                  </a:lnTo>
                  <a:lnTo>
                    <a:pt x="325" y="40"/>
                  </a:lnTo>
                  <a:lnTo>
                    <a:pt x="357" y="24"/>
                  </a:lnTo>
                  <a:cubicBezTo>
                    <a:pt x="362" y="22"/>
                    <a:pt x="367" y="20"/>
                    <a:pt x="371" y="20"/>
                  </a:cubicBezTo>
                  <a:lnTo>
                    <a:pt x="419" y="20"/>
                  </a:lnTo>
                  <a:lnTo>
                    <a:pt x="451" y="20"/>
                  </a:lnTo>
                  <a:cubicBezTo>
                    <a:pt x="455" y="20"/>
                    <a:pt x="458" y="21"/>
                    <a:pt x="462" y="22"/>
                  </a:cubicBezTo>
                  <a:lnTo>
                    <a:pt x="510" y="38"/>
                  </a:lnTo>
                  <a:lnTo>
                    <a:pt x="558" y="54"/>
                  </a:lnTo>
                  <a:lnTo>
                    <a:pt x="547" y="52"/>
                  </a:lnTo>
                  <a:lnTo>
                    <a:pt x="579" y="52"/>
                  </a:lnTo>
                  <a:lnTo>
                    <a:pt x="627" y="52"/>
                  </a:lnTo>
                  <a:cubicBezTo>
                    <a:pt x="638" y="52"/>
                    <a:pt x="648" y="58"/>
                    <a:pt x="654" y="67"/>
                  </a:cubicBezTo>
                  <a:lnTo>
                    <a:pt x="686" y="115"/>
                  </a:lnTo>
                  <a:lnTo>
                    <a:pt x="659" y="100"/>
                  </a:lnTo>
                  <a:lnTo>
                    <a:pt x="707" y="100"/>
                  </a:lnTo>
                  <a:lnTo>
                    <a:pt x="755" y="100"/>
                  </a:lnTo>
                  <a:cubicBezTo>
                    <a:pt x="760" y="100"/>
                    <a:pt x="765" y="102"/>
                    <a:pt x="770" y="104"/>
                  </a:cubicBezTo>
                  <a:lnTo>
                    <a:pt x="802" y="120"/>
                  </a:lnTo>
                  <a:lnTo>
                    <a:pt x="798" y="118"/>
                  </a:lnTo>
                  <a:lnTo>
                    <a:pt x="846" y="134"/>
                  </a:lnTo>
                  <a:lnTo>
                    <a:pt x="835" y="132"/>
                  </a:lnTo>
                  <a:lnTo>
                    <a:pt x="867" y="132"/>
                  </a:lnTo>
                  <a:lnTo>
                    <a:pt x="857" y="134"/>
                  </a:lnTo>
                  <a:lnTo>
                    <a:pt x="905" y="118"/>
                  </a:lnTo>
                  <a:cubicBezTo>
                    <a:pt x="909" y="117"/>
                    <a:pt x="912" y="116"/>
                    <a:pt x="915" y="116"/>
                  </a:cubicBezTo>
                  <a:lnTo>
                    <a:pt x="963" y="116"/>
                  </a:lnTo>
                  <a:lnTo>
                    <a:pt x="995" y="116"/>
                  </a:lnTo>
                  <a:lnTo>
                    <a:pt x="985" y="118"/>
                  </a:lnTo>
                  <a:lnTo>
                    <a:pt x="1033" y="102"/>
                  </a:lnTo>
                  <a:lnTo>
                    <a:pt x="1026" y="106"/>
                  </a:lnTo>
                  <a:lnTo>
                    <a:pt x="1074" y="74"/>
                  </a:lnTo>
                  <a:lnTo>
                    <a:pt x="1109" y="56"/>
                  </a:lnTo>
                  <a:cubicBezTo>
                    <a:pt x="1111" y="55"/>
                    <a:pt x="1112" y="55"/>
                    <a:pt x="1113" y="54"/>
                  </a:cubicBezTo>
                  <a:lnTo>
                    <a:pt x="1161" y="38"/>
                  </a:lnTo>
                  <a:lnTo>
                    <a:pt x="1157" y="40"/>
                  </a:lnTo>
                  <a:lnTo>
                    <a:pt x="1189" y="24"/>
                  </a:lnTo>
                  <a:cubicBezTo>
                    <a:pt x="1194" y="22"/>
                    <a:pt x="1199" y="20"/>
                    <a:pt x="1203" y="20"/>
                  </a:cubicBezTo>
                  <a:lnTo>
                    <a:pt x="1251" y="20"/>
                  </a:lnTo>
                  <a:lnTo>
                    <a:pt x="1299" y="20"/>
                  </a:lnTo>
                  <a:lnTo>
                    <a:pt x="1331" y="20"/>
                  </a:lnTo>
                  <a:lnTo>
                    <a:pt x="1379" y="20"/>
                  </a:lnTo>
                  <a:lnTo>
                    <a:pt x="1411" y="20"/>
                  </a:lnTo>
                  <a:lnTo>
                    <a:pt x="1459" y="20"/>
                  </a:lnTo>
                  <a:lnTo>
                    <a:pt x="1507" y="20"/>
                  </a:lnTo>
                  <a:cubicBezTo>
                    <a:pt x="1512" y="20"/>
                    <a:pt x="1517" y="22"/>
                    <a:pt x="1522" y="24"/>
                  </a:cubicBezTo>
                  <a:lnTo>
                    <a:pt x="1554" y="40"/>
                  </a:lnTo>
                  <a:lnTo>
                    <a:pt x="1539" y="36"/>
                  </a:lnTo>
                  <a:lnTo>
                    <a:pt x="1587" y="36"/>
                  </a:lnTo>
                  <a:cubicBezTo>
                    <a:pt x="1592" y="36"/>
                    <a:pt x="1597" y="38"/>
                    <a:pt x="1602" y="40"/>
                  </a:cubicBezTo>
                  <a:lnTo>
                    <a:pt x="1634" y="56"/>
                  </a:lnTo>
                  <a:lnTo>
                    <a:pt x="1630" y="54"/>
                  </a:lnTo>
                  <a:lnTo>
                    <a:pt x="1678" y="70"/>
                  </a:lnTo>
                  <a:lnTo>
                    <a:pt x="1667" y="68"/>
                  </a:lnTo>
                  <a:lnTo>
                    <a:pt x="1715" y="68"/>
                  </a:lnTo>
                  <a:cubicBezTo>
                    <a:pt x="1724" y="68"/>
                    <a:pt x="1732" y="72"/>
                    <a:pt x="1738" y="78"/>
                  </a:cubicBezTo>
                  <a:lnTo>
                    <a:pt x="1770" y="110"/>
                  </a:lnTo>
                  <a:lnTo>
                    <a:pt x="1747" y="100"/>
                  </a:lnTo>
                  <a:lnTo>
                    <a:pt x="1795" y="100"/>
                  </a:lnTo>
                  <a:cubicBezTo>
                    <a:pt x="1800" y="100"/>
                    <a:pt x="1805" y="102"/>
                    <a:pt x="1810" y="104"/>
                  </a:cubicBezTo>
                  <a:lnTo>
                    <a:pt x="1842" y="120"/>
                  </a:lnTo>
                  <a:lnTo>
                    <a:pt x="1827" y="116"/>
                  </a:lnTo>
                  <a:lnTo>
                    <a:pt x="1875" y="116"/>
                  </a:lnTo>
                  <a:cubicBezTo>
                    <a:pt x="1879" y="116"/>
                    <a:pt x="1882" y="117"/>
                    <a:pt x="1886" y="118"/>
                  </a:cubicBezTo>
                  <a:lnTo>
                    <a:pt x="1934" y="134"/>
                  </a:lnTo>
                  <a:cubicBezTo>
                    <a:pt x="1935" y="135"/>
                    <a:pt x="1936" y="135"/>
                    <a:pt x="1938" y="136"/>
                  </a:cubicBezTo>
                  <a:lnTo>
                    <a:pt x="1970" y="152"/>
                  </a:lnTo>
                  <a:lnTo>
                    <a:pt x="1955" y="148"/>
                  </a:lnTo>
                  <a:lnTo>
                    <a:pt x="2003" y="148"/>
                  </a:lnTo>
                  <a:cubicBezTo>
                    <a:pt x="2008" y="148"/>
                    <a:pt x="2013" y="150"/>
                    <a:pt x="2018" y="152"/>
                  </a:cubicBezTo>
                  <a:lnTo>
                    <a:pt x="2050" y="168"/>
                  </a:lnTo>
                  <a:lnTo>
                    <a:pt x="2035" y="164"/>
                  </a:lnTo>
                  <a:lnTo>
                    <a:pt x="2083" y="164"/>
                  </a:lnTo>
                  <a:cubicBezTo>
                    <a:pt x="2087" y="164"/>
                    <a:pt x="2090" y="165"/>
                    <a:pt x="2094" y="166"/>
                  </a:cubicBezTo>
                  <a:lnTo>
                    <a:pt x="2142" y="182"/>
                  </a:lnTo>
                  <a:cubicBezTo>
                    <a:pt x="2148" y="184"/>
                    <a:pt x="2154" y="189"/>
                    <a:pt x="2158" y="195"/>
                  </a:cubicBezTo>
                  <a:lnTo>
                    <a:pt x="2190" y="243"/>
                  </a:lnTo>
                  <a:lnTo>
                    <a:pt x="2174" y="230"/>
                  </a:lnTo>
                  <a:lnTo>
                    <a:pt x="2222" y="246"/>
                  </a:lnTo>
                  <a:cubicBezTo>
                    <a:pt x="2223" y="247"/>
                    <a:pt x="2224" y="247"/>
                    <a:pt x="2226" y="248"/>
                  </a:cubicBezTo>
                  <a:lnTo>
                    <a:pt x="2258" y="264"/>
                  </a:lnTo>
                  <a:lnTo>
                    <a:pt x="2309" y="298"/>
                  </a:lnTo>
                  <a:lnTo>
                    <a:pt x="2302" y="294"/>
                  </a:lnTo>
                  <a:lnTo>
                    <a:pt x="2350" y="310"/>
                  </a:lnTo>
                  <a:lnTo>
                    <a:pt x="2339" y="308"/>
                  </a:lnTo>
                  <a:lnTo>
                    <a:pt x="2371" y="308"/>
                  </a:lnTo>
                  <a:lnTo>
                    <a:pt x="2419" y="308"/>
                  </a:lnTo>
                  <a:cubicBezTo>
                    <a:pt x="2428" y="308"/>
                    <a:pt x="2436" y="312"/>
                    <a:pt x="2442" y="318"/>
                  </a:cubicBezTo>
                  <a:lnTo>
                    <a:pt x="2474" y="350"/>
                  </a:lnTo>
                  <a:lnTo>
                    <a:pt x="2451" y="340"/>
                  </a:lnTo>
                  <a:lnTo>
                    <a:pt x="2499" y="340"/>
                  </a:lnTo>
                  <a:cubicBezTo>
                    <a:pt x="2503" y="340"/>
                    <a:pt x="2506" y="341"/>
                    <a:pt x="2510" y="342"/>
                  </a:cubicBezTo>
                  <a:lnTo>
                    <a:pt x="2558" y="358"/>
                  </a:lnTo>
                  <a:cubicBezTo>
                    <a:pt x="2559" y="359"/>
                    <a:pt x="2560" y="359"/>
                    <a:pt x="2562" y="360"/>
                  </a:cubicBezTo>
                  <a:lnTo>
                    <a:pt x="2594" y="376"/>
                  </a:lnTo>
                  <a:lnTo>
                    <a:pt x="2579" y="372"/>
                  </a:lnTo>
                  <a:lnTo>
                    <a:pt x="2627" y="372"/>
                  </a:lnTo>
                  <a:cubicBezTo>
                    <a:pt x="2631" y="372"/>
                    <a:pt x="2634" y="373"/>
                    <a:pt x="2638" y="374"/>
                  </a:cubicBezTo>
                  <a:lnTo>
                    <a:pt x="2686" y="390"/>
                  </a:lnTo>
                  <a:cubicBezTo>
                    <a:pt x="2687" y="391"/>
                    <a:pt x="2688" y="391"/>
                    <a:pt x="2690" y="392"/>
                  </a:cubicBezTo>
                  <a:lnTo>
                    <a:pt x="2722" y="408"/>
                  </a:lnTo>
                  <a:lnTo>
                    <a:pt x="2697" y="406"/>
                  </a:lnTo>
                  <a:lnTo>
                    <a:pt x="2745" y="390"/>
                  </a:lnTo>
                  <a:lnTo>
                    <a:pt x="2741" y="392"/>
                  </a:lnTo>
                  <a:lnTo>
                    <a:pt x="2773" y="376"/>
                  </a:lnTo>
                  <a:cubicBezTo>
                    <a:pt x="2778" y="374"/>
                    <a:pt x="2783" y="372"/>
                    <a:pt x="2787" y="372"/>
                  </a:cubicBezTo>
                  <a:lnTo>
                    <a:pt x="2835" y="372"/>
                  </a:lnTo>
                  <a:lnTo>
                    <a:pt x="2883" y="372"/>
                  </a:lnTo>
                  <a:lnTo>
                    <a:pt x="2915" y="372"/>
                  </a:lnTo>
                  <a:lnTo>
                    <a:pt x="2963" y="372"/>
                  </a:lnTo>
                  <a:lnTo>
                    <a:pt x="2995" y="372"/>
                  </a:lnTo>
                  <a:lnTo>
                    <a:pt x="3043" y="372"/>
                  </a:lnTo>
                  <a:lnTo>
                    <a:pt x="3091" y="372"/>
                  </a:lnTo>
                  <a:lnTo>
                    <a:pt x="3123" y="372"/>
                  </a:lnTo>
                  <a:lnTo>
                    <a:pt x="3171" y="372"/>
                  </a:lnTo>
                  <a:lnTo>
                    <a:pt x="3203" y="372"/>
                  </a:lnTo>
                  <a:lnTo>
                    <a:pt x="3251" y="372"/>
                  </a:lnTo>
                  <a:lnTo>
                    <a:pt x="3299" y="372"/>
                  </a:lnTo>
                  <a:lnTo>
                    <a:pt x="3331" y="372"/>
                  </a:lnTo>
                  <a:lnTo>
                    <a:pt x="3379" y="372"/>
                  </a:lnTo>
                  <a:lnTo>
                    <a:pt x="3411" y="372"/>
                  </a:lnTo>
                  <a:lnTo>
                    <a:pt x="3459" y="372"/>
                  </a:lnTo>
                  <a:lnTo>
                    <a:pt x="3507" y="372"/>
                  </a:lnTo>
                  <a:lnTo>
                    <a:pt x="3539" y="372"/>
                  </a:lnTo>
                  <a:lnTo>
                    <a:pt x="3587" y="372"/>
                  </a:lnTo>
                  <a:cubicBezTo>
                    <a:pt x="3592" y="372"/>
                    <a:pt x="3597" y="374"/>
                    <a:pt x="3602" y="376"/>
                  </a:cubicBezTo>
                  <a:lnTo>
                    <a:pt x="3634" y="392"/>
                  </a:lnTo>
                  <a:lnTo>
                    <a:pt x="3619" y="388"/>
                  </a:lnTo>
                  <a:lnTo>
                    <a:pt x="3667" y="388"/>
                  </a:lnTo>
                  <a:cubicBezTo>
                    <a:pt x="3671" y="388"/>
                    <a:pt x="3674" y="389"/>
                    <a:pt x="3678" y="390"/>
                  </a:cubicBezTo>
                  <a:lnTo>
                    <a:pt x="3726" y="406"/>
                  </a:lnTo>
                  <a:lnTo>
                    <a:pt x="3715" y="404"/>
                  </a:lnTo>
                  <a:lnTo>
                    <a:pt x="3747" y="404"/>
                  </a:lnTo>
                  <a:lnTo>
                    <a:pt x="3795" y="404"/>
                  </a:lnTo>
                  <a:lnTo>
                    <a:pt x="3827" y="404"/>
                  </a:lnTo>
                  <a:lnTo>
                    <a:pt x="3875" y="404"/>
                  </a:lnTo>
                  <a:lnTo>
                    <a:pt x="3865" y="406"/>
                  </a:lnTo>
                  <a:lnTo>
                    <a:pt x="3913" y="390"/>
                  </a:lnTo>
                  <a:cubicBezTo>
                    <a:pt x="3917" y="389"/>
                    <a:pt x="3920" y="388"/>
                    <a:pt x="3923" y="388"/>
                  </a:cubicBezTo>
                  <a:lnTo>
                    <a:pt x="3955" y="388"/>
                  </a:lnTo>
                  <a:lnTo>
                    <a:pt x="4003" y="388"/>
                  </a:lnTo>
                  <a:lnTo>
                    <a:pt x="4035" y="388"/>
                  </a:lnTo>
                  <a:lnTo>
                    <a:pt x="4025" y="390"/>
                  </a:lnTo>
                  <a:lnTo>
                    <a:pt x="4073" y="374"/>
                  </a:lnTo>
                  <a:lnTo>
                    <a:pt x="4066" y="378"/>
                  </a:lnTo>
                  <a:lnTo>
                    <a:pt x="4114" y="346"/>
                  </a:lnTo>
                  <a:cubicBezTo>
                    <a:pt x="4119" y="342"/>
                    <a:pt x="4125" y="340"/>
                    <a:pt x="4131" y="340"/>
                  </a:cubicBezTo>
                  <a:lnTo>
                    <a:pt x="4163" y="340"/>
                  </a:lnTo>
                  <a:lnTo>
                    <a:pt x="4146" y="346"/>
                  </a:lnTo>
                  <a:lnTo>
                    <a:pt x="4194" y="314"/>
                  </a:lnTo>
                  <a:cubicBezTo>
                    <a:pt x="4196" y="312"/>
                    <a:pt x="4199" y="311"/>
                    <a:pt x="4201" y="310"/>
                  </a:cubicBezTo>
                  <a:lnTo>
                    <a:pt x="4249" y="294"/>
                  </a:lnTo>
                  <a:cubicBezTo>
                    <a:pt x="4253" y="293"/>
                    <a:pt x="4256" y="292"/>
                    <a:pt x="4259" y="292"/>
                  </a:cubicBezTo>
                  <a:lnTo>
                    <a:pt x="4291" y="292"/>
                  </a:lnTo>
                  <a:lnTo>
                    <a:pt x="4281" y="294"/>
                  </a:lnTo>
                  <a:lnTo>
                    <a:pt x="4329" y="278"/>
                  </a:lnTo>
                  <a:lnTo>
                    <a:pt x="4317" y="286"/>
                  </a:lnTo>
                  <a:lnTo>
                    <a:pt x="4349" y="254"/>
                  </a:lnTo>
                  <a:cubicBezTo>
                    <a:pt x="4355" y="248"/>
                    <a:pt x="4363" y="244"/>
                    <a:pt x="4371" y="244"/>
                  </a:cubicBezTo>
                  <a:lnTo>
                    <a:pt x="4419" y="244"/>
                  </a:lnTo>
                  <a:lnTo>
                    <a:pt x="4397" y="254"/>
                  </a:lnTo>
                  <a:lnTo>
                    <a:pt x="4445" y="206"/>
                  </a:lnTo>
                  <a:cubicBezTo>
                    <a:pt x="4451" y="200"/>
                    <a:pt x="4459" y="196"/>
                    <a:pt x="4467" y="196"/>
                  </a:cubicBezTo>
                  <a:lnTo>
                    <a:pt x="4499" y="196"/>
                  </a:lnTo>
                  <a:lnTo>
                    <a:pt x="4489" y="198"/>
                  </a:lnTo>
                  <a:lnTo>
                    <a:pt x="4537" y="182"/>
                  </a:lnTo>
                  <a:cubicBezTo>
                    <a:pt x="4541" y="181"/>
                    <a:pt x="4544" y="180"/>
                    <a:pt x="4547" y="180"/>
                  </a:cubicBezTo>
                  <a:lnTo>
                    <a:pt x="4579" y="180"/>
                  </a:lnTo>
                  <a:lnTo>
                    <a:pt x="4627" y="180"/>
                  </a:lnTo>
                  <a:lnTo>
                    <a:pt x="4617" y="182"/>
                  </a:lnTo>
                  <a:lnTo>
                    <a:pt x="4665" y="166"/>
                  </a:lnTo>
                  <a:lnTo>
                    <a:pt x="4661" y="168"/>
                  </a:lnTo>
                  <a:lnTo>
                    <a:pt x="4693" y="152"/>
                  </a:lnTo>
                  <a:cubicBezTo>
                    <a:pt x="4698" y="150"/>
                    <a:pt x="4703" y="148"/>
                    <a:pt x="4707" y="148"/>
                  </a:cubicBezTo>
                  <a:lnTo>
                    <a:pt x="4755" y="148"/>
                  </a:lnTo>
                  <a:lnTo>
                    <a:pt x="4787" y="148"/>
                  </a:lnTo>
                  <a:lnTo>
                    <a:pt x="4777" y="150"/>
                  </a:lnTo>
                  <a:lnTo>
                    <a:pt x="4825" y="134"/>
                  </a:lnTo>
                  <a:cubicBezTo>
                    <a:pt x="4829" y="133"/>
                    <a:pt x="4832" y="132"/>
                    <a:pt x="4835" y="132"/>
                  </a:cubicBezTo>
                  <a:lnTo>
                    <a:pt x="4883" y="132"/>
                  </a:lnTo>
                  <a:lnTo>
                    <a:pt x="4915" y="132"/>
                  </a:lnTo>
                  <a:lnTo>
                    <a:pt x="4905" y="134"/>
                  </a:lnTo>
                  <a:lnTo>
                    <a:pt x="4953" y="118"/>
                  </a:lnTo>
                  <a:lnTo>
                    <a:pt x="4949" y="120"/>
                  </a:lnTo>
                  <a:lnTo>
                    <a:pt x="4981" y="104"/>
                  </a:lnTo>
                  <a:lnTo>
                    <a:pt x="4973" y="110"/>
                  </a:lnTo>
                  <a:lnTo>
                    <a:pt x="5021" y="62"/>
                  </a:lnTo>
                  <a:cubicBezTo>
                    <a:pt x="5022" y="60"/>
                    <a:pt x="5024" y="59"/>
                    <a:pt x="5026" y="58"/>
                  </a:cubicBezTo>
                  <a:lnTo>
                    <a:pt x="5074" y="26"/>
                  </a:lnTo>
                  <a:lnTo>
                    <a:pt x="5109" y="8"/>
                  </a:lnTo>
                  <a:cubicBezTo>
                    <a:pt x="5114" y="6"/>
                    <a:pt x="5119" y="4"/>
                    <a:pt x="5123" y="4"/>
                  </a:cubicBezTo>
                  <a:lnTo>
                    <a:pt x="5171" y="4"/>
                  </a:lnTo>
                  <a:cubicBezTo>
                    <a:pt x="5176" y="4"/>
                    <a:pt x="5181" y="6"/>
                    <a:pt x="5186" y="8"/>
                  </a:cubicBezTo>
                  <a:lnTo>
                    <a:pt x="5218" y="24"/>
                  </a:lnTo>
                  <a:lnTo>
                    <a:pt x="5193" y="22"/>
                  </a:lnTo>
                  <a:lnTo>
                    <a:pt x="5241" y="6"/>
                  </a:lnTo>
                  <a:cubicBezTo>
                    <a:pt x="5248" y="4"/>
                    <a:pt x="5255" y="4"/>
                    <a:pt x="5262" y="6"/>
                  </a:cubicBezTo>
                  <a:lnTo>
                    <a:pt x="5310" y="22"/>
                  </a:lnTo>
                  <a:cubicBezTo>
                    <a:pt x="5311" y="23"/>
                    <a:pt x="5312" y="23"/>
                    <a:pt x="5314" y="24"/>
                  </a:cubicBezTo>
                  <a:lnTo>
                    <a:pt x="5346" y="40"/>
                  </a:lnTo>
                  <a:lnTo>
                    <a:pt x="5331" y="36"/>
                  </a:lnTo>
                  <a:lnTo>
                    <a:pt x="5379" y="36"/>
                  </a:lnTo>
                  <a:cubicBezTo>
                    <a:pt x="5384" y="36"/>
                    <a:pt x="5389" y="38"/>
                    <a:pt x="5394" y="40"/>
                  </a:cubicBezTo>
                  <a:lnTo>
                    <a:pt x="5426" y="56"/>
                  </a:lnTo>
                  <a:lnTo>
                    <a:pt x="5411" y="52"/>
                  </a:lnTo>
                  <a:lnTo>
                    <a:pt x="5459" y="52"/>
                  </a:lnTo>
                  <a:cubicBezTo>
                    <a:pt x="5468" y="52"/>
                    <a:pt x="5476" y="56"/>
                    <a:pt x="5482" y="62"/>
                  </a:cubicBezTo>
                  <a:lnTo>
                    <a:pt x="5530" y="110"/>
                  </a:lnTo>
                  <a:lnTo>
                    <a:pt x="5507" y="100"/>
                  </a:lnTo>
                  <a:lnTo>
                    <a:pt x="5539" y="100"/>
                  </a:lnTo>
                  <a:lnTo>
                    <a:pt x="5587" y="100"/>
                  </a:lnTo>
                  <a:cubicBezTo>
                    <a:pt x="5592" y="100"/>
                    <a:pt x="5597" y="102"/>
                    <a:pt x="5602" y="104"/>
                  </a:cubicBezTo>
                  <a:lnTo>
                    <a:pt x="5634" y="120"/>
                  </a:lnTo>
                  <a:lnTo>
                    <a:pt x="5630" y="118"/>
                  </a:lnTo>
                  <a:lnTo>
                    <a:pt x="5678" y="134"/>
                  </a:lnTo>
                  <a:lnTo>
                    <a:pt x="5726" y="150"/>
                  </a:lnTo>
                  <a:cubicBezTo>
                    <a:pt x="5732" y="152"/>
                    <a:pt x="5738" y="157"/>
                    <a:pt x="5742" y="163"/>
                  </a:cubicBezTo>
                  <a:lnTo>
                    <a:pt x="5774" y="211"/>
                  </a:lnTo>
                  <a:lnTo>
                    <a:pt x="5765" y="202"/>
                  </a:lnTo>
                  <a:lnTo>
                    <a:pt x="5813" y="234"/>
                  </a:lnTo>
                  <a:lnTo>
                    <a:pt x="5795" y="228"/>
                  </a:lnTo>
                  <a:lnTo>
                    <a:pt x="5843" y="228"/>
                  </a:lnTo>
                  <a:lnTo>
                    <a:pt x="5821" y="238"/>
                  </a:lnTo>
                  <a:lnTo>
                    <a:pt x="5853" y="206"/>
                  </a:lnTo>
                  <a:cubicBezTo>
                    <a:pt x="5859" y="200"/>
                    <a:pt x="5867" y="196"/>
                    <a:pt x="5875" y="196"/>
                  </a:cubicBezTo>
                  <a:lnTo>
                    <a:pt x="5923" y="196"/>
                  </a:lnTo>
                  <a:lnTo>
                    <a:pt x="5901" y="206"/>
                  </a:lnTo>
                  <a:lnTo>
                    <a:pt x="5933" y="174"/>
                  </a:lnTo>
                  <a:lnTo>
                    <a:pt x="5930" y="177"/>
                  </a:lnTo>
                  <a:lnTo>
                    <a:pt x="5978" y="113"/>
                  </a:lnTo>
                  <a:cubicBezTo>
                    <a:pt x="5979" y="112"/>
                    <a:pt x="5980" y="111"/>
                    <a:pt x="5981" y="110"/>
                  </a:cubicBezTo>
                  <a:lnTo>
                    <a:pt x="6029" y="62"/>
                  </a:lnTo>
                  <a:lnTo>
                    <a:pt x="6025" y="67"/>
                  </a:lnTo>
                  <a:lnTo>
                    <a:pt x="6057" y="19"/>
                  </a:lnTo>
                  <a:cubicBezTo>
                    <a:pt x="6067" y="4"/>
                    <a:pt x="6087" y="0"/>
                    <a:pt x="6101" y="10"/>
                  </a:cubicBezTo>
                  <a:cubicBezTo>
                    <a:pt x="6116" y="20"/>
                    <a:pt x="6120" y="40"/>
                    <a:pt x="6110" y="54"/>
                  </a:cubicBezTo>
                  <a:lnTo>
                    <a:pt x="6078" y="102"/>
                  </a:lnTo>
                  <a:cubicBezTo>
                    <a:pt x="6077" y="104"/>
                    <a:pt x="6076" y="106"/>
                    <a:pt x="6074" y="107"/>
                  </a:cubicBezTo>
                  <a:lnTo>
                    <a:pt x="6026" y="155"/>
                  </a:lnTo>
                  <a:lnTo>
                    <a:pt x="6029" y="152"/>
                  </a:lnTo>
                  <a:lnTo>
                    <a:pt x="5981" y="216"/>
                  </a:lnTo>
                  <a:cubicBezTo>
                    <a:pt x="5980" y="217"/>
                    <a:pt x="5979" y="218"/>
                    <a:pt x="5978" y="219"/>
                  </a:cubicBezTo>
                  <a:lnTo>
                    <a:pt x="5946" y="251"/>
                  </a:lnTo>
                  <a:cubicBezTo>
                    <a:pt x="5940" y="257"/>
                    <a:pt x="5932" y="260"/>
                    <a:pt x="5923" y="260"/>
                  </a:cubicBezTo>
                  <a:lnTo>
                    <a:pt x="5875" y="260"/>
                  </a:lnTo>
                  <a:lnTo>
                    <a:pt x="5898" y="251"/>
                  </a:lnTo>
                  <a:lnTo>
                    <a:pt x="5866" y="283"/>
                  </a:lnTo>
                  <a:cubicBezTo>
                    <a:pt x="5860" y="289"/>
                    <a:pt x="5852" y="292"/>
                    <a:pt x="5843" y="292"/>
                  </a:cubicBezTo>
                  <a:lnTo>
                    <a:pt x="5795" y="292"/>
                  </a:lnTo>
                  <a:cubicBezTo>
                    <a:pt x="5789" y="292"/>
                    <a:pt x="5783" y="291"/>
                    <a:pt x="5778" y="287"/>
                  </a:cubicBezTo>
                  <a:lnTo>
                    <a:pt x="5730" y="255"/>
                  </a:lnTo>
                  <a:cubicBezTo>
                    <a:pt x="5726" y="253"/>
                    <a:pt x="5723" y="250"/>
                    <a:pt x="5721" y="246"/>
                  </a:cubicBezTo>
                  <a:lnTo>
                    <a:pt x="5689" y="198"/>
                  </a:lnTo>
                  <a:lnTo>
                    <a:pt x="5705" y="211"/>
                  </a:lnTo>
                  <a:lnTo>
                    <a:pt x="5657" y="195"/>
                  </a:lnTo>
                  <a:lnTo>
                    <a:pt x="5609" y="179"/>
                  </a:lnTo>
                  <a:cubicBezTo>
                    <a:pt x="5608" y="178"/>
                    <a:pt x="5607" y="178"/>
                    <a:pt x="5605" y="177"/>
                  </a:cubicBezTo>
                  <a:lnTo>
                    <a:pt x="5573" y="161"/>
                  </a:lnTo>
                  <a:lnTo>
                    <a:pt x="5587" y="164"/>
                  </a:lnTo>
                  <a:lnTo>
                    <a:pt x="5539" y="164"/>
                  </a:lnTo>
                  <a:lnTo>
                    <a:pt x="5507" y="164"/>
                  </a:lnTo>
                  <a:cubicBezTo>
                    <a:pt x="5499" y="164"/>
                    <a:pt x="5491" y="161"/>
                    <a:pt x="5485" y="155"/>
                  </a:cubicBezTo>
                  <a:lnTo>
                    <a:pt x="5437" y="107"/>
                  </a:lnTo>
                  <a:lnTo>
                    <a:pt x="5459" y="116"/>
                  </a:lnTo>
                  <a:lnTo>
                    <a:pt x="5411" y="116"/>
                  </a:lnTo>
                  <a:cubicBezTo>
                    <a:pt x="5407" y="116"/>
                    <a:pt x="5402" y="115"/>
                    <a:pt x="5397" y="113"/>
                  </a:cubicBezTo>
                  <a:lnTo>
                    <a:pt x="5365" y="97"/>
                  </a:lnTo>
                  <a:lnTo>
                    <a:pt x="5379" y="100"/>
                  </a:lnTo>
                  <a:lnTo>
                    <a:pt x="5331" y="100"/>
                  </a:lnTo>
                  <a:cubicBezTo>
                    <a:pt x="5327" y="100"/>
                    <a:pt x="5322" y="99"/>
                    <a:pt x="5317" y="97"/>
                  </a:cubicBezTo>
                  <a:lnTo>
                    <a:pt x="5285" y="81"/>
                  </a:lnTo>
                  <a:lnTo>
                    <a:pt x="5289" y="83"/>
                  </a:lnTo>
                  <a:lnTo>
                    <a:pt x="5241" y="67"/>
                  </a:lnTo>
                  <a:lnTo>
                    <a:pt x="5262" y="67"/>
                  </a:lnTo>
                  <a:lnTo>
                    <a:pt x="5214" y="83"/>
                  </a:lnTo>
                  <a:cubicBezTo>
                    <a:pt x="5206" y="86"/>
                    <a:pt x="5197" y="85"/>
                    <a:pt x="5189" y="81"/>
                  </a:cubicBezTo>
                  <a:lnTo>
                    <a:pt x="5157" y="65"/>
                  </a:lnTo>
                  <a:lnTo>
                    <a:pt x="5171" y="68"/>
                  </a:lnTo>
                  <a:lnTo>
                    <a:pt x="5123" y="68"/>
                  </a:lnTo>
                  <a:lnTo>
                    <a:pt x="5138" y="65"/>
                  </a:lnTo>
                  <a:lnTo>
                    <a:pt x="5109" y="79"/>
                  </a:lnTo>
                  <a:lnTo>
                    <a:pt x="5061" y="111"/>
                  </a:lnTo>
                  <a:lnTo>
                    <a:pt x="5066" y="107"/>
                  </a:lnTo>
                  <a:lnTo>
                    <a:pt x="5018" y="155"/>
                  </a:lnTo>
                  <a:cubicBezTo>
                    <a:pt x="5016" y="158"/>
                    <a:pt x="5013" y="160"/>
                    <a:pt x="5010" y="161"/>
                  </a:cubicBezTo>
                  <a:lnTo>
                    <a:pt x="4978" y="177"/>
                  </a:lnTo>
                  <a:cubicBezTo>
                    <a:pt x="4976" y="178"/>
                    <a:pt x="4975" y="178"/>
                    <a:pt x="4974" y="179"/>
                  </a:cubicBezTo>
                  <a:lnTo>
                    <a:pt x="4926" y="195"/>
                  </a:lnTo>
                  <a:cubicBezTo>
                    <a:pt x="4922" y="196"/>
                    <a:pt x="4919" y="196"/>
                    <a:pt x="4915" y="196"/>
                  </a:cubicBezTo>
                  <a:lnTo>
                    <a:pt x="4883" y="196"/>
                  </a:lnTo>
                  <a:lnTo>
                    <a:pt x="4835" y="196"/>
                  </a:lnTo>
                  <a:lnTo>
                    <a:pt x="4846" y="195"/>
                  </a:lnTo>
                  <a:lnTo>
                    <a:pt x="4798" y="211"/>
                  </a:lnTo>
                  <a:cubicBezTo>
                    <a:pt x="4794" y="212"/>
                    <a:pt x="4791" y="212"/>
                    <a:pt x="4787" y="212"/>
                  </a:cubicBezTo>
                  <a:lnTo>
                    <a:pt x="4755" y="212"/>
                  </a:lnTo>
                  <a:lnTo>
                    <a:pt x="4707" y="212"/>
                  </a:lnTo>
                  <a:lnTo>
                    <a:pt x="4722" y="209"/>
                  </a:lnTo>
                  <a:lnTo>
                    <a:pt x="4690" y="225"/>
                  </a:lnTo>
                  <a:cubicBezTo>
                    <a:pt x="4688" y="226"/>
                    <a:pt x="4687" y="226"/>
                    <a:pt x="4686" y="227"/>
                  </a:cubicBezTo>
                  <a:lnTo>
                    <a:pt x="4638" y="243"/>
                  </a:lnTo>
                  <a:cubicBezTo>
                    <a:pt x="4634" y="244"/>
                    <a:pt x="4631" y="244"/>
                    <a:pt x="4627" y="244"/>
                  </a:cubicBezTo>
                  <a:lnTo>
                    <a:pt x="4579" y="244"/>
                  </a:lnTo>
                  <a:lnTo>
                    <a:pt x="4547" y="244"/>
                  </a:lnTo>
                  <a:lnTo>
                    <a:pt x="4558" y="243"/>
                  </a:lnTo>
                  <a:lnTo>
                    <a:pt x="4510" y="259"/>
                  </a:lnTo>
                  <a:cubicBezTo>
                    <a:pt x="4506" y="260"/>
                    <a:pt x="4503" y="260"/>
                    <a:pt x="4499" y="260"/>
                  </a:cubicBezTo>
                  <a:lnTo>
                    <a:pt x="4467" y="260"/>
                  </a:lnTo>
                  <a:lnTo>
                    <a:pt x="4490" y="251"/>
                  </a:lnTo>
                  <a:lnTo>
                    <a:pt x="4442" y="299"/>
                  </a:lnTo>
                  <a:cubicBezTo>
                    <a:pt x="4436" y="305"/>
                    <a:pt x="4428" y="308"/>
                    <a:pt x="4419" y="308"/>
                  </a:cubicBezTo>
                  <a:lnTo>
                    <a:pt x="4371" y="308"/>
                  </a:lnTo>
                  <a:lnTo>
                    <a:pt x="4394" y="299"/>
                  </a:lnTo>
                  <a:lnTo>
                    <a:pt x="4362" y="331"/>
                  </a:lnTo>
                  <a:cubicBezTo>
                    <a:pt x="4359" y="335"/>
                    <a:pt x="4354" y="337"/>
                    <a:pt x="4350" y="339"/>
                  </a:cubicBezTo>
                  <a:lnTo>
                    <a:pt x="4302" y="355"/>
                  </a:lnTo>
                  <a:cubicBezTo>
                    <a:pt x="4298" y="356"/>
                    <a:pt x="4295" y="356"/>
                    <a:pt x="4291" y="356"/>
                  </a:cubicBezTo>
                  <a:lnTo>
                    <a:pt x="4259" y="356"/>
                  </a:lnTo>
                  <a:lnTo>
                    <a:pt x="4270" y="355"/>
                  </a:lnTo>
                  <a:lnTo>
                    <a:pt x="4222" y="371"/>
                  </a:lnTo>
                  <a:lnTo>
                    <a:pt x="4229" y="367"/>
                  </a:lnTo>
                  <a:lnTo>
                    <a:pt x="4181" y="399"/>
                  </a:lnTo>
                  <a:cubicBezTo>
                    <a:pt x="4176" y="403"/>
                    <a:pt x="4170" y="404"/>
                    <a:pt x="4163" y="404"/>
                  </a:cubicBezTo>
                  <a:lnTo>
                    <a:pt x="4131" y="404"/>
                  </a:lnTo>
                  <a:lnTo>
                    <a:pt x="4149" y="399"/>
                  </a:lnTo>
                  <a:lnTo>
                    <a:pt x="4101" y="431"/>
                  </a:lnTo>
                  <a:cubicBezTo>
                    <a:pt x="4099" y="433"/>
                    <a:pt x="4096" y="434"/>
                    <a:pt x="4094" y="435"/>
                  </a:cubicBezTo>
                  <a:lnTo>
                    <a:pt x="4046" y="451"/>
                  </a:lnTo>
                  <a:cubicBezTo>
                    <a:pt x="4042" y="452"/>
                    <a:pt x="4039" y="452"/>
                    <a:pt x="4035" y="452"/>
                  </a:cubicBezTo>
                  <a:lnTo>
                    <a:pt x="4003" y="452"/>
                  </a:lnTo>
                  <a:lnTo>
                    <a:pt x="3955" y="452"/>
                  </a:lnTo>
                  <a:lnTo>
                    <a:pt x="3923" y="452"/>
                  </a:lnTo>
                  <a:lnTo>
                    <a:pt x="3934" y="451"/>
                  </a:lnTo>
                  <a:lnTo>
                    <a:pt x="3886" y="467"/>
                  </a:lnTo>
                  <a:cubicBezTo>
                    <a:pt x="3882" y="468"/>
                    <a:pt x="3879" y="468"/>
                    <a:pt x="3875" y="468"/>
                  </a:cubicBezTo>
                  <a:lnTo>
                    <a:pt x="3827" y="468"/>
                  </a:lnTo>
                  <a:lnTo>
                    <a:pt x="3795" y="468"/>
                  </a:lnTo>
                  <a:lnTo>
                    <a:pt x="3747" y="468"/>
                  </a:lnTo>
                  <a:lnTo>
                    <a:pt x="3715" y="468"/>
                  </a:lnTo>
                  <a:cubicBezTo>
                    <a:pt x="3712" y="468"/>
                    <a:pt x="3709" y="468"/>
                    <a:pt x="3705" y="467"/>
                  </a:cubicBezTo>
                  <a:lnTo>
                    <a:pt x="3657" y="451"/>
                  </a:lnTo>
                  <a:lnTo>
                    <a:pt x="3667" y="452"/>
                  </a:lnTo>
                  <a:lnTo>
                    <a:pt x="3619" y="452"/>
                  </a:lnTo>
                  <a:cubicBezTo>
                    <a:pt x="3615" y="452"/>
                    <a:pt x="3610" y="451"/>
                    <a:pt x="3605" y="449"/>
                  </a:cubicBezTo>
                  <a:lnTo>
                    <a:pt x="3573" y="433"/>
                  </a:lnTo>
                  <a:lnTo>
                    <a:pt x="3587" y="436"/>
                  </a:lnTo>
                  <a:lnTo>
                    <a:pt x="3539" y="436"/>
                  </a:lnTo>
                  <a:lnTo>
                    <a:pt x="3507" y="436"/>
                  </a:lnTo>
                  <a:lnTo>
                    <a:pt x="3459" y="436"/>
                  </a:lnTo>
                  <a:lnTo>
                    <a:pt x="3411" y="436"/>
                  </a:lnTo>
                  <a:lnTo>
                    <a:pt x="3379" y="436"/>
                  </a:lnTo>
                  <a:lnTo>
                    <a:pt x="3331" y="436"/>
                  </a:lnTo>
                  <a:lnTo>
                    <a:pt x="3299" y="436"/>
                  </a:lnTo>
                  <a:lnTo>
                    <a:pt x="3251" y="436"/>
                  </a:lnTo>
                  <a:lnTo>
                    <a:pt x="3203" y="436"/>
                  </a:lnTo>
                  <a:lnTo>
                    <a:pt x="3171" y="436"/>
                  </a:lnTo>
                  <a:lnTo>
                    <a:pt x="3123" y="436"/>
                  </a:lnTo>
                  <a:lnTo>
                    <a:pt x="3091" y="436"/>
                  </a:lnTo>
                  <a:lnTo>
                    <a:pt x="3043" y="436"/>
                  </a:lnTo>
                  <a:lnTo>
                    <a:pt x="2995" y="436"/>
                  </a:lnTo>
                  <a:lnTo>
                    <a:pt x="2963" y="436"/>
                  </a:lnTo>
                  <a:lnTo>
                    <a:pt x="2915" y="436"/>
                  </a:lnTo>
                  <a:lnTo>
                    <a:pt x="2883" y="436"/>
                  </a:lnTo>
                  <a:lnTo>
                    <a:pt x="2835" y="436"/>
                  </a:lnTo>
                  <a:lnTo>
                    <a:pt x="2787" y="436"/>
                  </a:lnTo>
                  <a:lnTo>
                    <a:pt x="2802" y="433"/>
                  </a:lnTo>
                  <a:lnTo>
                    <a:pt x="2770" y="449"/>
                  </a:lnTo>
                  <a:cubicBezTo>
                    <a:pt x="2768" y="450"/>
                    <a:pt x="2767" y="450"/>
                    <a:pt x="2766" y="451"/>
                  </a:cubicBezTo>
                  <a:lnTo>
                    <a:pt x="2718" y="467"/>
                  </a:lnTo>
                  <a:cubicBezTo>
                    <a:pt x="2710" y="470"/>
                    <a:pt x="2701" y="469"/>
                    <a:pt x="2693" y="465"/>
                  </a:cubicBezTo>
                  <a:lnTo>
                    <a:pt x="2661" y="449"/>
                  </a:lnTo>
                  <a:lnTo>
                    <a:pt x="2665" y="451"/>
                  </a:lnTo>
                  <a:lnTo>
                    <a:pt x="2617" y="435"/>
                  </a:lnTo>
                  <a:lnTo>
                    <a:pt x="2627" y="436"/>
                  </a:lnTo>
                  <a:lnTo>
                    <a:pt x="2579" y="436"/>
                  </a:lnTo>
                  <a:cubicBezTo>
                    <a:pt x="2575" y="436"/>
                    <a:pt x="2570" y="435"/>
                    <a:pt x="2565" y="433"/>
                  </a:cubicBezTo>
                  <a:lnTo>
                    <a:pt x="2533" y="417"/>
                  </a:lnTo>
                  <a:lnTo>
                    <a:pt x="2537" y="419"/>
                  </a:lnTo>
                  <a:lnTo>
                    <a:pt x="2489" y="403"/>
                  </a:lnTo>
                  <a:lnTo>
                    <a:pt x="2499" y="404"/>
                  </a:lnTo>
                  <a:lnTo>
                    <a:pt x="2451" y="404"/>
                  </a:lnTo>
                  <a:cubicBezTo>
                    <a:pt x="2443" y="404"/>
                    <a:pt x="2435" y="401"/>
                    <a:pt x="2429" y="395"/>
                  </a:cubicBezTo>
                  <a:lnTo>
                    <a:pt x="2397" y="363"/>
                  </a:lnTo>
                  <a:lnTo>
                    <a:pt x="2419" y="372"/>
                  </a:lnTo>
                  <a:lnTo>
                    <a:pt x="2371" y="372"/>
                  </a:lnTo>
                  <a:lnTo>
                    <a:pt x="2339" y="372"/>
                  </a:lnTo>
                  <a:cubicBezTo>
                    <a:pt x="2336" y="372"/>
                    <a:pt x="2333" y="372"/>
                    <a:pt x="2329" y="371"/>
                  </a:cubicBezTo>
                  <a:lnTo>
                    <a:pt x="2281" y="355"/>
                  </a:lnTo>
                  <a:cubicBezTo>
                    <a:pt x="2279" y="354"/>
                    <a:pt x="2276" y="353"/>
                    <a:pt x="2274" y="351"/>
                  </a:cubicBezTo>
                  <a:lnTo>
                    <a:pt x="2229" y="321"/>
                  </a:lnTo>
                  <a:lnTo>
                    <a:pt x="2197" y="305"/>
                  </a:lnTo>
                  <a:lnTo>
                    <a:pt x="2201" y="307"/>
                  </a:lnTo>
                  <a:lnTo>
                    <a:pt x="2153" y="291"/>
                  </a:lnTo>
                  <a:cubicBezTo>
                    <a:pt x="2147" y="289"/>
                    <a:pt x="2141" y="284"/>
                    <a:pt x="2137" y="278"/>
                  </a:cubicBezTo>
                  <a:lnTo>
                    <a:pt x="2105" y="230"/>
                  </a:lnTo>
                  <a:lnTo>
                    <a:pt x="2121" y="243"/>
                  </a:lnTo>
                  <a:lnTo>
                    <a:pt x="2073" y="227"/>
                  </a:lnTo>
                  <a:lnTo>
                    <a:pt x="2083" y="228"/>
                  </a:lnTo>
                  <a:lnTo>
                    <a:pt x="2035" y="228"/>
                  </a:lnTo>
                  <a:cubicBezTo>
                    <a:pt x="2031" y="228"/>
                    <a:pt x="2026" y="227"/>
                    <a:pt x="2021" y="225"/>
                  </a:cubicBezTo>
                  <a:lnTo>
                    <a:pt x="1989" y="209"/>
                  </a:lnTo>
                  <a:lnTo>
                    <a:pt x="2003" y="212"/>
                  </a:lnTo>
                  <a:lnTo>
                    <a:pt x="1955" y="212"/>
                  </a:lnTo>
                  <a:cubicBezTo>
                    <a:pt x="1951" y="212"/>
                    <a:pt x="1946" y="211"/>
                    <a:pt x="1941" y="209"/>
                  </a:cubicBezTo>
                  <a:lnTo>
                    <a:pt x="1909" y="193"/>
                  </a:lnTo>
                  <a:lnTo>
                    <a:pt x="1913" y="195"/>
                  </a:lnTo>
                  <a:lnTo>
                    <a:pt x="1865" y="179"/>
                  </a:lnTo>
                  <a:lnTo>
                    <a:pt x="1875" y="180"/>
                  </a:lnTo>
                  <a:lnTo>
                    <a:pt x="1827" y="180"/>
                  </a:lnTo>
                  <a:cubicBezTo>
                    <a:pt x="1823" y="180"/>
                    <a:pt x="1818" y="179"/>
                    <a:pt x="1813" y="177"/>
                  </a:cubicBezTo>
                  <a:lnTo>
                    <a:pt x="1781" y="161"/>
                  </a:lnTo>
                  <a:lnTo>
                    <a:pt x="1795" y="164"/>
                  </a:lnTo>
                  <a:lnTo>
                    <a:pt x="1747" y="164"/>
                  </a:lnTo>
                  <a:cubicBezTo>
                    <a:pt x="1739" y="164"/>
                    <a:pt x="1731" y="161"/>
                    <a:pt x="1725" y="155"/>
                  </a:cubicBezTo>
                  <a:lnTo>
                    <a:pt x="1693" y="123"/>
                  </a:lnTo>
                  <a:lnTo>
                    <a:pt x="1715" y="132"/>
                  </a:lnTo>
                  <a:lnTo>
                    <a:pt x="1667" y="132"/>
                  </a:lnTo>
                  <a:cubicBezTo>
                    <a:pt x="1664" y="132"/>
                    <a:pt x="1661" y="132"/>
                    <a:pt x="1657" y="131"/>
                  </a:cubicBezTo>
                  <a:lnTo>
                    <a:pt x="1609" y="115"/>
                  </a:lnTo>
                  <a:cubicBezTo>
                    <a:pt x="1608" y="114"/>
                    <a:pt x="1607" y="114"/>
                    <a:pt x="1605" y="113"/>
                  </a:cubicBezTo>
                  <a:lnTo>
                    <a:pt x="1573" y="97"/>
                  </a:lnTo>
                  <a:lnTo>
                    <a:pt x="1587" y="100"/>
                  </a:lnTo>
                  <a:lnTo>
                    <a:pt x="1539" y="100"/>
                  </a:lnTo>
                  <a:cubicBezTo>
                    <a:pt x="1535" y="100"/>
                    <a:pt x="1530" y="99"/>
                    <a:pt x="1525" y="97"/>
                  </a:cubicBezTo>
                  <a:lnTo>
                    <a:pt x="1493" y="81"/>
                  </a:lnTo>
                  <a:lnTo>
                    <a:pt x="1507" y="84"/>
                  </a:lnTo>
                  <a:lnTo>
                    <a:pt x="1459" y="84"/>
                  </a:lnTo>
                  <a:lnTo>
                    <a:pt x="1411" y="84"/>
                  </a:lnTo>
                  <a:lnTo>
                    <a:pt x="1379" y="84"/>
                  </a:lnTo>
                  <a:lnTo>
                    <a:pt x="1331" y="84"/>
                  </a:lnTo>
                  <a:lnTo>
                    <a:pt x="1299" y="84"/>
                  </a:lnTo>
                  <a:lnTo>
                    <a:pt x="1251" y="84"/>
                  </a:lnTo>
                  <a:lnTo>
                    <a:pt x="1203" y="84"/>
                  </a:lnTo>
                  <a:lnTo>
                    <a:pt x="1218" y="81"/>
                  </a:lnTo>
                  <a:lnTo>
                    <a:pt x="1186" y="97"/>
                  </a:lnTo>
                  <a:cubicBezTo>
                    <a:pt x="1184" y="98"/>
                    <a:pt x="1183" y="98"/>
                    <a:pt x="1182" y="99"/>
                  </a:cubicBezTo>
                  <a:lnTo>
                    <a:pt x="1134" y="115"/>
                  </a:lnTo>
                  <a:lnTo>
                    <a:pt x="1138" y="113"/>
                  </a:lnTo>
                  <a:lnTo>
                    <a:pt x="1109" y="127"/>
                  </a:lnTo>
                  <a:lnTo>
                    <a:pt x="1061" y="159"/>
                  </a:lnTo>
                  <a:cubicBezTo>
                    <a:pt x="1059" y="161"/>
                    <a:pt x="1056" y="162"/>
                    <a:pt x="1054" y="163"/>
                  </a:cubicBezTo>
                  <a:lnTo>
                    <a:pt x="1006" y="179"/>
                  </a:lnTo>
                  <a:cubicBezTo>
                    <a:pt x="1002" y="180"/>
                    <a:pt x="999" y="180"/>
                    <a:pt x="995" y="180"/>
                  </a:cubicBezTo>
                  <a:lnTo>
                    <a:pt x="963" y="180"/>
                  </a:lnTo>
                  <a:lnTo>
                    <a:pt x="915" y="180"/>
                  </a:lnTo>
                  <a:lnTo>
                    <a:pt x="926" y="179"/>
                  </a:lnTo>
                  <a:lnTo>
                    <a:pt x="878" y="195"/>
                  </a:lnTo>
                  <a:cubicBezTo>
                    <a:pt x="874" y="196"/>
                    <a:pt x="871" y="196"/>
                    <a:pt x="867" y="196"/>
                  </a:cubicBezTo>
                  <a:lnTo>
                    <a:pt x="835" y="196"/>
                  </a:lnTo>
                  <a:cubicBezTo>
                    <a:pt x="832" y="196"/>
                    <a:pt x="829" y="196"/>
                    <a:pt x="825" y="195"/>
                  </a:cubicBezTo>
                  <a:lnTo>
                    <a:pt x="777" y="179"/>
                  </a:lnTo>
                  <a:cubicBezTo>
                    <a:pt x="776" y="178"/>
                    <a:pt x="775" y="178"/>
                    <a:pt x="773" y="177"/>
                  </a:cubicBezTo>
                  <a:lnTo>
                    <a:pt x="741" y="161"/>
                  </a:lnTo>
                  <a:lnTo>
                    <a:pt x="755" y="164"/>
                  </a:lnTo>
                  <a:lnTo>
                    <a:pt x="707" y="164"/>
                  </a:lnTo>
                  <a:lnTo>
                    <a:pt x="659" y="164"/>
                  </a:lnTo>
                  <a:cubicBezTo>
                    <a:pt x="649" y="164"/>
                    <a:pt x="639" y="159"/>
                    <a:pt x="633" y="150"/>
                  </a:cubicBezTo>
                  <a:lnTo>
                    <a:pt x="601" y="102"/>
                  </a:lnTo>
                  <a:lnTo>
                    <a:pt x="627" y="116"/>
                  </a:lnTo>
                  <a:lnTo>
                    <a:pt x="579" y="116"/>
                  </a:lnTo>
                  <a:lnTo>
                    <a:pt x="547" y="116"/>
                  </a:lnTo>
                  <a:cubicBezTo>
                    <a:pt x="544" y="116"/>
                    <a:pt x="541" y="116"/>
                    <a:pt x="537" y="115"/>
                  </a:cubicBezTo>
                  <a:lnTo>
                    <a:pt x="489" y="99"/>
                  </a:lnTo>
                  <a:lnTo>
                    <a:pt x="441" y="83"/>
                  </a:lnTo>
                  <a:lnTo>
                    <a:pt x="451" y="84"/>
                  </a:lnTo>
                  <a:lnTo>
                    <a:pt x="419" y="84"/>
                  </a:lnTo>
                  <a:lnTo>
                    <a:pt x="371" y="84"/>
                  </a:lnTo>
                  <a:lnTo>
                    <a:pt x="386" y="81"/>
                  </a:lnTo>
                  <a:lnTo>
                    <a:pt x="354" y="97"/>
                  </a:lnTo>
                  <a:cubicBezTo>
                    <a:pt x="349" y="99"/>
                    <a:pt x="344" y="100"/>
                    <a:pt x="339" y="100"/>
                  </a:cubicBezTo>
                  <a:lnTo>
                    <a:pt x="291" y="100"/>
                  </a:lnTo>
                  <a:lnTo>
                    <a:pt x="243" y="100"/>
                  </a:lnTo>
                  <a:lnTo>
                    <a:pt x="258" y="97"/>
                  </a:lnTo>
                  <a:lnTo>
                    <a:pt x="226" y="113"/>
                  </a:lnTo>
                  <a:cubicBezTo>
                    <a:pt x="221" y="115"/>
                    <a:pt x="216" y="116"/>
                    <a:pt x="211" y="116"/>
                  </a:cubicBezTo>
                  <a:lnTo>
                    <a:pt x="163" y="116"/>
                  </a:lnTo>
                  <a:lnTo>
                    <a:pt x="178" y="113"/>
                  </a:lnTo>
                  <a:lnTo>
                    <a:pt x="149" y="127"/>
                  </a:lnTo>
                  <a:lnTo>
                    <a:pt x="101" y="159"/>
                  </a:lnTo>
                  <a:lnTo>
                    <a:pt x="114" y="142"/>
                  </a:lnTo>
                  <a:lnTo>
                    <a:pt x="66" y="302"/>
                  </a:lnTo>
                  <a:cubicBezTo>
                    <a:pt x="61" y="319"/>
                    <a:pt x="43" y="328"/>
                    <a:pt x="26" y="323"/>
                  </a:cubicBezTo>
                  <a:cubicBezTo>
                    <a:pt x="9" y="318"/>
                    <a:pt x="0" y="300"/>
                    <a:pt x="5" y="283"/>
                  </a:cubicBezTo>
                  <a:close/>
                </a:path>
              </a:pathLst>
            </a:custGeom>
            <a:solidFill>
              <a:srgbClr val="00FFFF"/>
            </a:solidFill>
            <a:ln w="9525" cap="flat">
              <a:solidFill>
                <a:srgbClr val="00FFFF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301" name="Freeform 14"/>
            <p:cNvSpPr>
              <a:spLocks/>
            </p:cNvSpPr>
            <p:nvPr/>
          </p:nvSpPr>
          <p:spPr bwMode="auto">
            <a:xfrm>
              <a:off x="1451" y="2041"/>
              <a:ext cx="2306" cy="349"/>
            </a:xfrm>
            <a:custGeom>
              <a:avLst/>
              <a:gdLst>
                <a:gd name="T0" fmla="*/ 75 w 6119"/>
                <a:gd name="T1" fmla="*/ 181 h 928"/>
                <a:gd name="T2" fmla="*/ 139 w 6119"/>
                <a:gd name="T3" fmla="*/ 144 h 928"/>
                <a:gd name="T4" fmla="*/ 222 w 6119"/>
                <a:gd name="T5" fmla="*/ 157 h 928"/>
                <a:gd name="T6" fmla="*/ 293 w 6119"/>
                <a:gd name="T7" fmla="*/ 178 h 928"/>
                <a:gd name="T8" fmla="*/ 357 w 6119"/>
                <a:gd name="T9" fmla="*/ 176 h 928"/>
                <a:gd name="T10" fmla="*/ 435 w 6119"/>
                <a:gd name="T11" fmla="*/ 129 h 928"/>
                <a:gd name="T12" fmla="*/ 493 w 6119"/>
                <a:gd name="T13" fmla="*/ 82 h 928"/>
                <a:gd name="T14" fmla="*/ 559 w 6119"/>
                <a:gd name="T15" fmla="*/ 40 h 928"/>
                <a:gd name="T16" fmla="*/ 646 w 6119"/>
                <a:gd name="T17" fmla="*/ 0 h 928"/>
                <a:gd name="T18" fmla="*/ 761 w 6119"/>
                <a:gd name="T19" fmla="*/ 44 h 928"/>
                <a:gd name="T20" fmla="*/ 822 w 6119"/>
                <a:gd name="T21" fmla="*/ 99 h 928"/>
                <a:gd name="T22" fmla="*/ 902 w 6119"/>
                <a:gd name="T23" fmla="*/ 166 h 928"/>
                <a:gd name="T24" fmla="*/ 964 w 6119"/>
                <a:gd name="T25" fmla="*/ 187 h 928"/>
                <a:gd name="T26" fmla="*/ 1025 w 6119"/>
                <a:gd name="T27" fmla="*/ 206 h 928"/>
                <a:gd name="T28" fmla="*/ 1104 w 6119"/>
                <a:gd name="T29" fmla="*/ 206 h 928"/>
                <a:gd name="T30" fmla="*/ 1182 w 6119"/>
                <a:gd name="T31" fmla="*/ 218 h 928"/>
                <a:gd name="T32" fmla="*/ 1243 w 6119"/>
                <a:gd name="T33" fmla="*/ 235 h 928"/>
                <a:gd name="T34" fmla="*/ 1325 w 6119"/>
                <a:gd name="T35" fmla="*/ 266 h 928"/>
                <a:gd name="T36" fmla="*/ 1388 w 6119"/>
                <a:gd name="T37" fmla="*/ 285 h 928"/>
                <a:gd name="T38" fmla="*/ 1460 w 6119"/>
                <a:gd name="T39" fmla="*/ 313 h 928"/>
                <a:gd name="T40" fmla="*/ 1520 w 6119"/>
                <a:gd name="T41" fmla="*/ 325 h 928"/>
                <a:gd name="T42" fmla="*/ 1598 w 6119"/>
                <a:gd name="T43" fmla="*/ 309 h 928"/>
                <a:gd name="T44" fmla="*/ 1665 w 6119"/>
                <a:gd name="T45" fmla="*/ 289 h 928"/>
                <a:gd name="T46" fmla="*/ 1761 w 6119"/>
                <a:gd name="T47" fmla="*/ 283 h 928"/>
                <a:gd name="T48" fmla="*/ 1852 w 6119"/>
                <a:gd name="T49" fmla="*/ 277 h 928"/>
                <a:gd name="T50" fmla="*/ 1913 w 6119"/>
                <a:gd name="T51" fmla="*/ 230 h 928"/>
                <a:gd name="T52" fmla="*/ 2027 w 6119"/>
                <a:gd name="T53" fmla="*/ 223 h 928"/>
                <a:gd name="T54" fmla="*/ 2087 w 6119"/>
                <a:gd name="T55" fmla="*/ 241 h 928"/>
                <a:gd name="T56" fmla="*/ 2153 w 6119"/>
                <a:gd name="T57" fmla="*/ 265 h 928"/>
                <a:gd name="T58" fmla="*/ 2234 w 6119"/>
                <a:gd name="T59" fmla="*/ 246 h 928"/>
                <a:gd name="T60" fmla="*/ 2290 w 6119"/>
                <a:gd name="T61" fmla="*/ 206 h 928"/>
                <a:gd name="T62" fmla="*/ 2184 w 6119"/>
                <a:gd name="T63" fmla="*/ 289 h 928"/>
                <a:gd name="T64" fmla="*/ 2100 w 6119"/>
                <a:gd name="T65" fmla="*/ 264 h 928"/>
                <a:gd name="T66" fmla="*/ 2035 w 6119"/>
                <a:gd name="T67" fmla="*/ 246 h 928"/>
                <a:gd name="T68" fmla="*/ 1930 w 6119"/>
                <a:gd name="T69" fmla="*/ 247 h 928"/>
                <a:gd name="T70" fmla="*/ 1874 w 6119"/>
                <a:gd name="T71" fmla="*/ 294 h 928"/>
                <a:gd name="T72" fmla="*/ 1792 w 6119"/>
                <a:gd name="T73" fmla="*/ 307 h 928"/>
                <a:gd name="T74" fmla="*/ 1689 w 6119"/>
                <a:gd name="T75" fmla="*/ 312 h 928"/>
                <a:gd name="T76" fmla="*/ 1621 w 6119"/>
                <a:gd name="T77" fmla="*/ 325 h 928"/>
                <a:gd name="T78" fmla="*/ 1542 w 6119"/>
                <a:gd name="T79" fmla="*/ 343 h 928"/>
                <a:gd name="T80" fmla="*/ 1474 w 6119"/>
                <a:gd name="T81" fmla="*/ 343 h 928"/>
                <a:gd name="T82" fmla="*/ 1406 w 6119"/>
                <a:gd name="T83" fmla="*/ 324 h 928"/>
                <a:gd name="T84" fmla="*/ 1333 w 6119"/>
                <a:gd name="T85" fmla="*/ 289 h 928"/>
                <a:gd name="T86" fmla="*/ 1251 w 6119"/>
                <a:gd name="T87" fmla="*/ 258 h 928"/>
                <a:gd name="T88" fmla="*/ 1191 w 6119"/>
                <a:gd name="T89" fmla="*/ 246 h 928"/>
                <a:gd name="T90" fmla="*/ 1116 w 6119"/>
                <a:gd name="T91" fmla="*/ 229 h 928"/>
                <a:gd name="T92" fmla="*/ 1038 w 6119"/>
                <a:gd name="T93" fmla="*/ 229 h 928"/>
                <a:gd name="T94" fmla="*/ 966 w 6119"/>
                <a:gd name="T95" fmla="*/ 215 h 928"/>
                <a:gd name="T96" fmla="*/ 907 w 6119"/>
                <a:gd name="T97" fmla="*/ 192 h 928"/>
                <a:gd name="T98" fmla="*/ 825 w 6119"/>
                <a:gd name="T99" fmla="*/ 129 h 928"/>
                <a:gd name="T100" fmla="*/ 758 w 6119"/>
                <a:gd name="T101" fmla="*/ 75 h 928"/>
                <a:gd name="T102" fmla="*/ 676 w 6119"/>
                <a:gd name="T103" fmla="*/ 24 h 928"/>
                <a:gd name="T104" fmla="*/ 586 w 6119"/>
                <a:gd name="T105" fmla="*/ 46 h 928"/>
                <a:gd name="T106" fmla="*/ 523 w 6119"/>
                <a:gd name="T107" fmla="*/ 96 h 928"/>
                <a:gd name="T108" fmla="*/ 463 w 6119"/>
                <a:gd name="T109" fmla="*/ 127 h 928"/>
                <a:gd name="T110" fmla="*/ 379 w 6119"/>
                <a:gd name="T111" fmla="*/ 192 h 928"/>
                <a:gd name="T112" fmla="*/ 296 w 6119"/>
                <a:gd name="T113" fmla="*/ 211 h 928"/>
                <a:gd name="T114" fmla="*/ 231 w 6119"/>
                <a:gd name="T115" fmla="*/ 185 h 928"/>
                <a:gd name="T116" fmla="*/ 170 w 6119"/>
                <a:gd name="T117" fmla="*/ 168 h 928"/>
                <a:gd name="T118" fmla="*/ 100 w 6119"/>
                <a:gd name="T119" fmla="*/ 189 h 928"/>
                <a:gd name="T120" fmla="*/ 43 w 6119"/>
                <a:gd name="T121" fmla="*/ 225 h 92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19"/>
                <a:gd name="T184" fmla="*/ 0 h 928"/>
                <a:gd name="T185" fmla="*/ 6119 w 6119"/>
                <a:gd name="T186" fmla="*/ 928 h 92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19" h="928">
                  <a:moveTo>
                    <a:pt x="3" y="875"/>
                  </a:moveTo>
                  <a:lnTo>
                    <a:pt x="51" y="587"/>
                  </a:lnTo>
                  <a:cubicBezTo>
                    <a:pt x="53" y="576"/>
                    <a:pt x="61" y="566"/>
                    <a:pt x="72" y="562"/>
                  </a:cubicBezTo>
                  <a:lnTo>
                    <a:pt x="120" y="546"/>
                  </a:lnTo>
                  <a:lnTo>
                    <a:pt x="104" y="559"/>
                  </a:lnTo>
                  <a:lnTo>
                    <a:pt x="136" y="511"/>
                  </a:lnTo>
                  <a:cubicBezTo>
                    <a:pt x="140" y="505"/>
                    <a:pt x="146" y="500"/>
                    <a:pt x="152" y="498"/>
                  </a:cubicBezTo>
                  <a:lnTo>
                    <a:pt x="200" y="482"/>
                  </a:lnTo>
                  <a:lnTo>
                    <a:pt x="188" y="490"/>
                  </a:lnTo>
                  <a:lnTo>
                    <a:pt x="220" y="458"/>
                  </a:lnTo>
                  <a:cubicBezTo>
                    <a:pt x="223" y="454"/>
                    <a:pt x="228" y="452"/>
                    <a:pt x="232" y="450"/>
                  </a:cubicBezTo>
                  <a:lnTo>
                    <a:pt x="280" y="434"/>
                  </a:lnTo>
                  <a:lnTo>
                    <a:pt x="328" y="418"/>
                  </a:lnTo>
                  <a:lnTo>
                    <a:pt x="316" y="426"/>
                  </a:lnTo>
                  <a:lnTo>
                    <a:pt x="348" y="394"/>
                  </a:lnTo>
                  <a:cubicBezTo>
                    <a:pt x="354" y="388"/>
                    <a:pt x="362" y="384"/>
                    <a:pt x="370" y="384"/>
                  </a:cubicBezTo>
                  <a:lnTo>
                    <a:pt x="418" y="384"/>
                  </a:lnTo>
                  <a:lnTo>
                    <a:pt x="450" y="384"/>
                  </a:lnTo>
                  <a:lnTo>
                    <a:pt x="498" y="384"/>
                  </a:lnTo>
                  <a:cubicBezTo>
                    <a:pt x="505" y="384"/>
                    <a:pt x="511" y="386"/>
                    <a:pt x="516" y="390"/>
                  </a:cubicBezTo>
                  <a:lnTo>
                    <a:pt x="564" y="422"/>
                  </a:lnTo>
                  <a:lnTo>
                    <a:pt x="546" y="416"/>
                  </a:lnTo>
                  <a:lnTo>
                    <a:pt x="578" y="416"/>
                  </a:lnTo>
                  <a:cubicBezTo>
                    <a:pt x="582" y="416"/>
                    <a:pt x="585" y="417"/>
                    <a:pt x="589" y="418"/>
                  </a:cubicBezTo>
                  <a:lnTo>
                    <a:pt x="637" y="434"/>
                  </a:lnTo>
                  <a:cubicBezTo>
                    <a:pt x="638" y="435"/>
                    <a:pt x="639" y="435"/>
                    <a:pt x="641" y="436"/>
                  </a:cubicBezTo>
                  <a:lnTo>
                    <a:pt x="673" y="452"/>
                  </a:lnTo>
                  <a:lnTo>
                    <a:pt x="658" y="448"/>
                  </a:lnTo>
                  <a:lnTo>
                    <a:pt x="706" y="448"/>
                  </a:lnTo>
                  <a:cubicBezTo>
                    <a:pt x="710" y="448"/>
                    <a:pt x="713" y="449"/>
                    <a:pt x="717" y="450"/>
                  </a:cubicBezTo>
                  <a:lnTo>
                    <a:pt x="765" y="466"/>
                  </a:lnTo>
                  <a:cubicBezTo>
                    <a:pt x="769" y="468"/>
                    <a:pt x="774" y="470"/>
                    <a:pt x="777" y="474"/>
                  </a:cubicBezTo>
                  <a:lnTo>
                    <a:pt x="809" y="506"/>
                  </a:lnTo>
                  <a:lnTo>
                    <a:pt x="786" y="496"/>
                  </a:lnTo>
                  <a:lnTo>
                    <a:pt x="834" y="496"/>
                  </a:lnTo>
                  <a:lnTo>
                    <a:pt x="866" y="496"/>
                  </a:lnTo>
                  <a:lnTo>
                    <a:pt x="856" y="498"/>
                  </a:lnTo>
                  <a:lnTo>
                    <a:pt x="904" y="482"/>
                  </a:lnTo>
                  <a:lnTo>
                    <a:pt x="952" y="466"/>
                  </a:lnTo>
                  <a:lnTo>
                    <a:pt x="948" y="468"/>
                  </a:lnTo>
                  <a:lnTo>
                    <a:pt x="980" y="452"/>
                  </a:lnTo>
                  <a:cubicBezTo>
                    <a:pt x="982" y="451"/>
                    <a:pt x="983" y="451"/>
                    <a:pt x="984" y="450"/>
                  </a:cubicBezTo>
                  <a:lnTo>
                    <a:pt x="1032" y="434"/>
                  </a:lnTo>
                  <a:lnTo>
                    <a:pt x="1020" y="442"/>
                  </a:lnTo>
                  <a:lnTo>
                    <a:pt x="1068" y="394"/>
                  </a:lnTo>
                  <a:cubicBezTo>
                    <a:pt x="1070" y="391"/>
                    <a:pt x="1073" y="389"/>
                    <a:pt x="1076" y="388"/>
                  </a:cubicBezTo>
                  <a:lnTo>
                    <a:pt x="1108" y="372"/>
                  </a:lnTo>
                  <a:lnTo>
                    <a:pt x="1153" y="342"/>
                  </a:lnTo>
                  <a:lnTo>
                    <a:pt x="1144" y="351"/>
                  </a:lnTo>
                  <a:lnTo>
                    <a:pt x="1176" y="303"/>
                  </a:lnTo>
                  <a:cubicBezTo>
                    <a:pt x="1180" y="297"/>
                    <a:pt x="1186" y="292"/>
                    <a:pt x="1192" y="290"/>
                  </a:cubicBezTo>
                  <a:lnTo>
                    <a:pt x="1240" y="274"/>
                  </a:lnTo>
                  <a:lnTo>
                    <a:pt x="1233" y="278"/>
                  </a:lnTo>
                  <a:lnTo>
                    <a:pt x="1281" y="246"/>
                  </a:lnTo>
                  <a:lnTo>
                    <a:pt x="1276" y="250"/>
                  </a:lnTo>
                  <a:lnTo>
                    <a:pt x="1308" y="218"/>
                  </a:lnTo>
                  <a:cubicBezTo>
                    <a:pt x="1311" y="214"/>
                    <a:pt x="1316" y="212"/>
                    <a:pt x="1320" y="210"/>
                  </a:cubicBezTo>
                  <a:lnTo>
                    <a:pt x="1368" y="194"/>
                  </a:lnTo>
                  <a:lnTo>
                    <a:pt x="1356" y="202"/>
                  </a:lnTo>
                  <a:lnTo>
                    <a:pt x="1388" y="170"/>
                  </a:lnTo>
                  <a:cubicBezTo>
                    <a:pt x="1389" y="168"/>
                    <a:pt x="1391" y="167"/>
                    <a:pt x="1393" y="166"/>
                  </a:cubicBezTo>
                  <a:lnTo>
                    <a:pt x="1441" y="134"/>
                  </a:lnTo>
                  <a:lnTo>
                    <a:pt x="1489" y="102"/>
                  </a:lnTo>
                  <a:lnTo>
                    <a:pt x="1484" y="106"/>
                  </a:lnTo>
                  <a:lnTo>
                    <a:pt x="1516" y="74"/>
                  </a:lnTo>
                  <a:cubicBezTo>
                    <a:pt x="1517" y="72"/>
                    <a:pt x="1519" y="71"/>
                    <a:pt x="1521" y="70"/>
                  </a:cubicBezTo>
                  <a:lnTo>
                    <a:pt x="1569" y="38"/>
                  </a:lnTo>
                  <a:lnTo>
                    <a:pt x="1604" y="20"/>
                  </a:lnTo>
                  <a:cubicBezTo>
                    <a:pt x="1606" y="19"/>
                    <a:pt x="1607" y="19"/>
                    <a:pt x="1608" y="18"/>
                  </a:cubicBezTo>
                  <a:lnTo>
                    <a:pt x="1656" y="2"/>
                  </a:lnTo>
                  <a:cubicBezTo>
                    <a:pt x="1660" y="1"/>
                    <a:pt x="1663" y="0"/>
                    <a:pt x="1666" y="0"/>
                  </a:cubicBezTo>
                  <a:lnTo>
                    <a:pt x="1714" y="0"/>
                  </a:lnTo>
                  <a:lnTo>
                    <a:pt x="1746" y="0"/>
                  </a:lnTo>
                  <a:lnTo>
                    <a:pt x="1794" y="0"/>
                  </a:lnTo>
                  <a:lnTo>
                    <a:pt x="1826" y="0"/>
                  </a:lnTo>
                  <a:cubicBezTo>
                    <a:pt x="1833" y="0"/>
                    <a:pt x="1839" y="2"/>
                    <a:pt x="1844" y="6"/>
                  </a:cubicBezTo>
                  <a:lnTo>
                    <a:pt x="1892" y="38"/>
                  </a:lnTo>
                  <a:lnTo>
                    <a:pt x="1940" y="70"/>
                  </a:lnTo>
                  <a:lnTo>
                    <a:pt x="1969" y="84"/>
                  </a:lnTo>
                  <a:lnTo>
                    <a:pt x="2020" y="118"/>
                  </a:lnTo>
                  <a:cubicBezTo>
                    <a:pt x="2022" y="119"/>
                    <a:pt x="2024" y="120"/>
                    <a:pt x="2025" y="122"/>
                  </a:cubicBezTo>
                  <a:lnTo>
                    <a:pt x="2057" y="154"/>
                  </a:lnTo>
                  <a:lnTo>
                    <a:pt x="2105" y="202"/>
                  </a:lnTo>
                  <a:lnTo>
                    <a:pt x="2093" y="194"/>
                  </a:lnTo>
                  <a:lnTo>
                    <a:pt x="2141" y="210"/>
                  </a:lnTo>
                  <a:cubicBezTo>
                    <a:pt x="2147" y="212"/>
                    <a:pt x="2153" y="217"/>
                    <a:pt x="2157" y="223"/>
                  </a:cubicBezTo>
                  <a:lnTo>
                    <a:pt x="2189" y="271"/>
                  </a:lnTo>
                  <a:lnTo>
                    <a:pt x="2180" y="262"/>
                  </a:lnTo>
                  <a:lnTo>
                    <a:pt x="2228" y="294"/>
                  </a:lnTo>
                  <a:cubicBezTo>
                    <a:pt x="2230" y="295"/>
                    <a:pt x="2232" y="296"/>
                    <a:pt x="2233" y="298"/>
                  </a:cubicBezTo>
                  <a:lnTo>
                    <a:pt x="2265" y="330"/>
                  </a:lnTo>
                  <a:lnTo>
                    <a:pt x="2260" y="326"/>
                  </a:lnTo>
                  <a:lnTo>
                    <a:pt x="2308" y="358"/>
                  </a:lnTo>
                  <a:cubicBezTo>
                    <a:pt x="2310" y="359"/>
                    <a:pt x="2312" y="360"/>
                    <a:pt x="2313" y="362"/>
                  </a:cubicBezTo>
                  <a:lnTo>
                    <a:pt x="2361" y="410"/>
                  </a:lnTo>
                  <a:lnTo>
                    <a:pt x="2393" y="442"/>
                  </a:lnTo>
                  <a:lnTo>
                    <a:pt x="2381" y="434"/>
                  </a:lnTo>
                  <a:lnTo>
                    <a:pt x="2429" y="450"/>
                  </a:lnTo>
                  <a:lnTo>
                    <a:pt x="2418" y="448"/>
                  </a:lnTo>
                  <a:lnTo>
                    <a:pt x="2450" y="448"/>
                  </a:lnTo>
                  <a:cubicBezTo>
                    <a:pt x="2457" y="448"/>
                    <a:pt x="2463" y="450"/>
                    <a:pt x="2468" y="454"/>
                  </a:cubicBezTo>
                  <a:lnTo>
                    <a:pt x="2516" y="486"/>
                  </a:lnTo>
                  <a:lnTo>
                    <a:pt x="2509" y="482"/>
                  </a:lnTo>
                  <a:lnTo>
                    <a:pt x="2557" y="498"/>
                  </a:lnTo>
                  <a:cubicBezTo>
                    <a:pt x="2558" y="499"/>
                    <a:pt x="2559" y="499"/>
                    <a:pt x="2561" y="500"/>
                  </a:cubicBezTo>
                  <a:lnTo>
                    <a:pt x="2593" y="516"/>
                  </a:lnTo>
                  <a:lnTo>
                    <a:pt x="2589" y="514"/>
                  </a:lnTo>
                  <a:lnTo>
                    <a:pt x="2637" y="530"/>
                  </a:lnTo>
                  <a:lnTo>
                    <a:pt x="2626" y="528"/>
                  </a:lnTo>
                  <a:lnTo>
                    <a:pt x="2674" y="528"/>
                  </a:lnTo>
                  <a:cubicBezTo>
                    <a:pt x="2679" y="528"/>
                    <a:pt x="2684" y="530"/>
                    <a:pt x="2689" y="532"/>
                  </a:cubicBezTo>
                  <a:lnTo>
                    <a:pt x="2721" y="548"/>
                  </a:lnTo>
                  <a:lnTo>
                    <a:pt x="2706" y="544"/>
                  </a:lnTo>
                  <a:lnTo>
                    <a:pt x="2754" y="544"/>
                  </a:lnTo>
                  <a:lnTo>
                    <a:pt x="2786" y="544"/>
                  </a:lnTo>
                  <a:lnTo>
                    <a:pt x="2834" y="544"/>
                  </a:lnTo>
                  <a:lnTo>
                    <a:pt x="2824" y="546"/>
                  </a:lnTo>
                  <a:lnTo>
                    <a:pt x="2872" y="530"/>
                  </a:lnTo>
                  <a:cubicBezTo>
                    <a:pt x="2880" y="527"/>
                    <a:pt x="2889" y="528"/>
                    <a:pt x="2897" y="532"/>
                  </a:cubicBezTo>
                  <a:lnTo>
                    <a:pt x="2929" y="548"/>
                  </a:lnTo>
                  <a:lnTo>
                    <a:pt x="2914" y="544"/>
                  </a:lnTo>
                  <a:lnTo>
                    <a:pt x="2962" y="544"/>
                  </a:lnTo>
                  <a:lnTo>
                    <a:pt x="2994" y="544"/>
                  </a:lnTo>
                  <a:lnTo>
                    <a:pt x="3042" y="544"/>
                  </a:lnTo>
                  <a:cubicBezTo>
                    <a:pt x="3046" y="544"/>
                    <a:pt x="3049" y="545"/>
                    <a:pt x="3053" y="546"/>
                  </a:cubicBezTo>
                  <a:lnTo>
                    <a:pt x="3101" y="562"/>
                  </a:lnTo>
                  <a:cubicBezTo>
                    <a:pt x="3102" y="563"/>
                    <a:pt x="3103" y="563"/>
                    <a:pt x="3105" y="564"/>
                  </a:cubicBezTo>
                  <a:lnTo>
                    <a:pt x="3137" y="580"/>
                  </a:lnTo>
                  <a:lnTo>
                    <a:pt x="3133" y="578"/>
                  </a:lnTo>
                  <a:lnTo>
                    <a:pt x="3181" y="594"/>
                  </a:lnTo>
                  <a:lnTo>
                    <a:pt x="3170" y="592"/>
                  </a:lnTo>
                  <a:lnTo>
                    <a:pt x="3202" y="592"/>
                  </a:lnTo>
                  <a:cubicBezTo>
                    <a:pt x="3206" y="592"/>
                    <a:pt x="3209" y="593"/>
                    <a:pt x="3213" y="594"/>
                  </a:cubicBezTo>
                  <a:lnTo>
                    <a:pt x="3261" y="610"/>
                  </a:lnTo>
                  <a:lnTo>
                    <a:pt x="3309" y="626"/>
                  </a:lnTo>
                  <a:lnTo>
                    <a:pt x="3298" y="624"/>
                  </a:lnTo>
                  <a:lnTo>
                    <a:pt x="3330" y="624"/>
                  </a:lnTo>
                  <a:cubicBezTo>
                    <a:pt x="3334" y="624"/>
                    <a:pt x="3337" y="625"/>
                    <a:pt x="3341" y="626"/>
                  </a:cubicBezTo>
                  <a:lnTo>
                    <a:pt x="3389" y="642"/>
                  </a:lnTo>
                  <a:cubicBezTo>
                    <a:pt x="3390" y="643"/>
                    <a:pt x="3391" y="643"/>
                    <a:pt x="3393" y="644"/>
                  </a:cubicBezTo>
                  <a:lnTo>
                    <a:pt x="3425" y="660"/>
                  </a:lnTo>
                  <a:lnTo>
                    <a:pt x="3476" y="694"/>
                  </a:lnTo>
                  <a:lnTo>
                    <a:pt x="3469" y="690"/>
                  </a:lnTo>
                  <a:lnTo>
                    <a:pt x="3517" y="706"/>
                  </a:lnTo>
                  <a:lnTo>
                    <a:pt x="3506" y="704"/>
                  </a:lnTo>
                  <a:lnTo>
                    <a:pt x="3538" y="704"/>
                  </a:lnTo>
                  <a:lnTo>
                    <a:pt x="3586" y="704"/>
                  </a:lnTo>
                  <a:cubicBezTo>
                    <a:pt x="3595" y="704"/>
                    <a:pt x="3603" y="708"/>
                    <a:pt x="3609" y="714"/>
                  </a:cubicBezTo>
                  <a:lnTo>
                    <a:pt x="3641" y="746"/>
                  </a:lnTo>
                  <a:lnTo>
                    <a:pt x="3629" y="738"/>
                  </a:lnTo>
                  <a:lnTo>
                    <a:pt x="3677" y="754"/>
                  </a:lnTo>
                  <a:cubicBezTo>
                    <a:pt x="3679" y="755"/>
                    <a:pt x="3682" y="756"/>
                    <a:pt x="3684" y="758"/>
                  </a:cubicBezTo>
                  <a:lnTo>
                    <a:pt x="3732" y="790"/>
                  </a:lnTo>
                  <a:lnTo>
                    <a:pt x="3761" y="804"/>
                  </a:lnTo>
                  <a:lnTo>
                    <a:pt x="3746" y="800"/>
                  </a:lnTo>
                  <a:lnTo>
                    <a:pt x="3794" y="800"/>
                  </a:lnTo>
                  <a:cubicBezTo>
                    <a:pt x="3803" y="800"/>
                    <a:pt x="3811" y="804"/>
                    <a:pt x="3817" y="810"/>
                  </a:cubicBezTo>
                  <a:lnTo>
                    <a:pt x="3849" y="842"/>
                  </a:lnTo>
                  <a:lnTo>
                    <a:pt x="3826" y="832"/>
                  </a:lnTo>
                  <a:lnTo>
                    <a:pt x="3874" y="832"/>
                  </a:lnTo>
                  <a:cubicBezTo>
                    <a:pt x="3878" y="832"/>
                    <a:pt x="3881" y="833"/>
                    <a:pt x="3885" y="834"/>
                  </a:cubicBezTo>
                  <a:lnTo>
                    <a:pt x="3933" y="850"/>
                  </a:lnTo>
                  <a:lnTo>
                    <a:pt x="3922" y="848"/>
                  </a:lnTo>
                  <a:lnTo>
                    <a:pt x="3954" y="848"/>
                  </a:lnTo>
                  <a:cubicBezTo>
                    <a:pt x="3958" y="848"/>
                    <a:pt x="3961" y="849"/>
                    <a:pt x="3965" y="850"/>
                  </a:cubicBezTo>
                  <a:lnTo>
                    <a:pt x="4013" y="866"/>
                  </a:lnTo>
                  <a:lnTo>
                    <a:pt x="4002" y="864"/>
                  </a:lnTo>
                  <a:lnTo>
                    <a:pt x="4034" y="864"/>
                  </a:lnTo>
                  <a:lnTo>
                    <a:pt x="4024" y="866"/>
                  </a:lnTo>
                  <a:lnTo>
                    <a:pt x="4072" y="850"/>
                  </a:lnTo>
                  <a:cubicBezTo>
                    <a:pt x="4076" y="849"/>
                    <a:pt x="4079" y="848"/>
                    <a:pt x="4082" y="848"/>
                  </a:cubicBezTo>
                  <a:lnTo>
                    <a:pt x="4130" y="848"/>
                  </a:lnTo>
                  <a:lnTo>
                    <a:pt x="4162" y="848"/>
                  </a:lnTo>
                  <a:lnTo>
                    <a:pt x="4210" y="848"/>
                  </a:lnTo>
                  <a:lnTo>
                    <a:pt x="4193" y="854"/>
                  </a:lnTo>
                  <a:lnTo>
                    <a:pt x="4241" y="822"/>
                  </a:lnTo>
                  <a:lnTo>
                    <a:pt x="4276" y="804"/>
                  </a:lnTo>
                  <a:cubicBezTo>
                    <a:pt x="4278" y="803"/>
                    <a:pt x="4279" y="803"/>
                    <a:pt x="4280" y="802"/>
                  </a:cubicBezTo>
                  <a:lnTo>
                    <a:pt x="4328" y="786"/>
                  </a:lnTo>
                  <a:cubicBezTo>
                    <a:pt x="4332" y="785"/>
                    <a:pt x="4335" y="784"/>
                    <a:pt x="4338" y="784"/>
                  </a:cubicBezTo>
                  <a:lnTo>
                    <a:pt x="4370" y="784"/>
                  </a:lnTo>
                  <a:lnTo>
                    <a:pt x="4360" y="786"/>
                  </a:lnTo>
                  <a:lnTo>
                    <a:pt x="4408" y="770"/>
                  </a:lnTo>
                  <a:cubicBezTo>
                    <a:pt x="4412" y="769"/>
                    <a:pt x="4415" y="768"/>
                    <a:pt x="4418" y="768"/>
                  </a:cubicBezTo>
                  <a:lnTo>
                    <a:pt x="4466" y="768"/>
                  </a:lnTo>
                  <a:lnTo>
                    <a:pt x="4452" y="772"/>
                  </a:lnTo>
                  <a:lnTo>
                    <a:pt x="4484" y="756"/>
                  </a:lnTo>
                  <a:cubicBezTo>
                    <a:pt x="4489" y="754"/>
                    <a:pt x="4494" y="752"/>
                    <a:pt x="4498" y="752"/>
                  </a:cubicBezTo>
                  <a:lnTo>
                    <a:pt x="4546" y="752"/>
                  </a:lnTo>
                  <a:lnTo>
                    <a:pt x="4578" y="752"/>
                  </a:lnTo>
                  <a:lnTo>
                    <a:pt x="4626" y="752"/>
                  </a:lnTo>
                  <a:lnTo>
                    <a:pt x="4674" y="752"/>
                  </a:lnTo>
                  <a:lnTo>
                    <a:pt x="4706" y="752"/>
                  </a:lnTo>
                  <a:lnTo>
                    <a:pt x="4754" y="752"/>
                  </a:lnTo>
                  <a:lnTo>
                    <a:pt x="4740" y="756"/>
                  </a:lnTo>
                  <a:lnTo>
                    <a:pt x="4772" y="740"/>
                  </a:lnTo>
                  <a:cubicBezTo>
                    <a:pt x="4777" y="738"/>
                    <a:pt x="4782" y="736"/>
                    <a:pt x="4786" y="736"/>
                  </a:cubicBezTo>
                  <a:lnTo>
                    <a:pt x="4834" y="736"/>
                  </a:lnTo>
                  <a:lnTo>
                    <a:pt x="4882" y="736"/>
                  </a:lnTo>
                  <a:lnTo>
                    <a:pt x="4914" y="736"/>
                  </a:lnTo>
                  <a:lnTo>
                    <a:pt x="4904" y="738"/>
                  </a:lnTo>
                  <a:lnTo>
                    <a:pt x="4952" y="722"/>
                  </a:lnTo>
                  <a:lnTo>
                    <a:pt x="4948" y="724"/>
                  </a:lnTo>
                  <a:lnTo>
                    <a:pt x="4980" y="708"/>
                  </a:lnTo>
                  <a:lnTo>
                    <a:pt x="4972" y="714"/>
                  </a:lnTo>
                  <a:lnTo>
                    <a:pt x="5020" y="666"/>
                  </a:lnTo>
                  <a:lnTo>
                    <a:pt x="5068" y="618"/>
                  </a:lnTo>
                  <a:cubicBezTo>
                    <a:pt x="5070" y="615"/>
                    <a:pt x="5073" y="613"/>
                    <a:pt x="5076" y="612"/>
                  </a:cubicBezTo>
                  <a:lnTo>
                    <a:pt x="5108" y="596"/>
                  </a:lnTo>
                  <a:cubicBezTo>
                    <a:pt x="5113" y="594"/>
                    <a:pt x="5118" y="592"/>
                    <a:pt x="5122" y="592"/>
                  </a:cubicBezTo>
                  <a:lnTo>
                    <a:pt x="5170" y="592"/>
                  </a:lnTo>
                  <a:lnTo>
                    <a:pt x="5202" y="592"/>
                  </a:lnTo>
                  <a:lnTo>
                    <a:pt x="5250" y="592"/>
                  </a:lnTo>
                  <a:lnTo>
                    <a:pt x="5298" y="592"/>
                  </a:lnTo>
                  <a:lnTo>
                    <a:pt x="5330" y="592"/>
                  </a:lnTo>
                  <a:lnTo>
                    <a:pt x="5378" y="592"/>
                  </a:lnTo>
                  <a:lnTo>
                    <a:pt x="5410" y="592"/>
                  </a:lnTo>
                  <a:cubicBezTo>
                    <a:pt x="5414" y="592"/>
                    <a:pt x="5417" y="593"/>
                    <a:pt x="5421" y="594"/>
                  </a:cubicBezTo>
                  <a:lnTo>
                    <a:pt x="5469" y="610"/>
                  </a:lnTo>
                  <a:lnTo>
                    <a:pt x="5458" y="608"/>
                  </a:lnTo>
                  <a:lnTo>
                    <a:pt x="5506" y="608"/>
                  </a:lnTo>
                  <a:cubicBezTo>
                    <a:pt x="5515" y="608"/>
                    <a:pt x="5523" y="612"/>
                    <a:pt x="5529" y="618"/>
                  </a:cubicBezTo>
                  <a:lnTo>
                    <a:pt x="5561" y="650"/>
                  </a:lnTo>
                  <a:lnTo>
                    <a:pt x="5538" y="640"/>
                  </a:lnTo>
                  <a:lnTo>
                    <a:pt x="5586" y="640"/>
                  </a:lnTo>
                  <a:cubicBezTo>
                    <a:pt x="5591" y="640"/>
                    <a:pt x="5596" y="642"/>
                    <a:pt x="5601" y="644"/>
                  </a:cubicBezTo>
                  <a:lnTo>
                    <a:pt x="5633" y="660"/>
                  </a:lnTo>
                  <a:lnTo>
                    <a:pt x="5629" y="658"/>
                  </a:lnTo>
                  <a:lnTo>
                    <a:pt x="5677" y="674"/>
                  </a:lnTo>
                  <a:cubicBezTo>
                    <a:pt x="5679" y="675"/>
                    <a:pt x="5682" y="676"/>
                    <a:pt x="5684" y="678"/>
                  </a:cubicBezTo>
                  <a:lnTo>
                    <a:pt x="5732" y="710"/>
                  </a:lnTo>
                  <a:lnTo>
                    <a:pt x="5714" y="704"/>
                  </a:lnTo>
                  <a:lnTo>
                    <a:pt x="5746" y="704"/>
                  </a:lnTo>
                  <a:lnTo>
                    <a:pt x="5794" y="704"/>
                  </a:lnTo>
                  <a:lnTo>
                    <a:pt x="5842" y="704"/>
                  </a:lnTo>
                  <a:lnTo>
                    <a:pt x="5874" y="704"/>
                  </a:lnTo>
                  <a:lnTo>
                    <a:pt x="5864" y="706"/>
                  </a:lnTo>
                  <a:lnTo>
                    <a:pt x="5912" y="690"/>
                  </a:lnTo>
                  <a:lnTo>
                    <a:pt x="5896" y="703"/>
                  </a:lnTo>
                  <a:lnTo>
                    <a:pt x="5928" y="655"/>
                  </a:lnTo>
                  <a:lnTo>
                    <a:pt x="5975" y="576"/>
                  </a:lnTo>
                  <a:lnTo>
                    <a:pt x="6025" y="509"/>
                  </a:lnTo>
                  <a:lnTo>
                    <a:pt x="6022" y="514"/>
                  </a:lnTo>
                  <a:lnTo>
                    <a:pt x="6054" y="450"/>
                  </a:lnTo>
                  <a:cubicBezTo>
                    <a:pt x="6062" y="434"/>
                    <a:pt x="6081" y="428"/>
                    <a:pt x="6097" y="436"/>
                  </a:cubicBezTo>
                  <a:cubicBezTo>
                    <a:pt x="6113" y="444"/>
                    <a:pt x="6119" y="463"/>
                    <a:pt x="6111" y="479"/>
                  </a:cubicBezTo>
                  <a:lnTo>
                    <a:pt x="6079" y="543"/>
                  </a:lnTo>
                  <a:cubicBezTo>
                    <a:pt x="6078" y="544"/>
                    <a:pt x="6077" y="546"/>
                    <a:pt x="6076" y="548"/>
                  </a:cubicBezTo>
                  <a:lnTo>
                    <a:pt x="6030" y="609"/>
                  </a:lnTo>
                  <a:lnTo>
                    <a:pt x="5981" y="690"/>
                  </a:lnTo>
                  <a:lnTo>
                    <a:pt x="5949" y="738"/>
                  </a:lnTo>
                  <a:cubicBezTo>
                    <a:pt x="5945" y="744"/>
                    <a:pt x="5939" y="749"/>
                    <a:pt x="5933" y="751"/>
                  </a:cubicBezTo>
                  <a:lnTo>
                    <a:pt x="5885" y="767"/>
                  </a:lnTo>
                  <a:cubicBezTo>
                    <a:pt x="5881" y="768"/>
                    <a:pt x="5878" y="768"/>
                    <a:pt x="5874" y="768"/>
                  </a:cubicBezTo>
                  <a:lnTo>
                    <a:pt x="5842" y="768"/>
                  </a:lnTo>
                  <a:lnTo>
                    <a:pt x="5794" y="768"/>
                  </a:lnTo>
                  <a:lnTo>
                    <a:pt x="5746" y="768"/>
                  </a:lnTo>
                  <a:lnTo>
                    <a:pt x="5714" y="768"/>
                  </a:lnTo>
                  <a:cubicBezTo>
                    <a:pt x="5708" y="768"/>
                    <a:pt x="5702" y="767"/>
                    <a:pt x="5697" y="763"/>
                  </a:cubicBezTo>
                  <a:lnTo>
                    <a:pt x="5649" y="731"/>
                  </a:lnTo>
                  <a:lnTo>
                    <a:pt x="5656" y="735"/>
                  </a:lnTo>
                  <a:lnTo>
                    <a:pt x="5608" y="719"/>
                  </a:lnTo>
                  <a:cubicBezTo>
                    <a:pt x="5607" y="718"/>
                    <a:pt x="5606" y="718"/>
                    <a:pt x="5604" y="717"/>
                  </a:cubicBezTo>
                  <a:lnTo>
                    <a:pt x="5572" y="701"/>
                  </a:lnTo>
                  <a:lnTo>
                    <a:pt x="5586" y="704"/>
                  </a:lnTo>
                  <a:lnTo>
                    <a:pt x="5538" y="704"/>
                  </a:lnTo>
                  <a:cubicBezTo>
                    <a:pt x="5530" y="704"/>
                    <a:pt x="5522" y="701"/>
                    <a:pt x="5516" y="695"/>
                  </a:cubicBezTo>
                  <a:lnTo>
                    <a:pt x="5484" y="663"/>
                  </a:lnTo>
                  <a:lnTo>
                    <a:pt x="5506" y="672"/>
                  </a:lnTo>
                  <a:lnTo>
                    <a:pt x="5458" y="672"/>
                  </a:lnTo>
                  <a:cubicBezTo>
                    <a:pt x="5455" y="672"/>
                    <a:pt x="5452" y="672"/>
                    <a:pt x="5448" y="671"/>
                  </a:cubicBezTo>
                  <a:lnTo>
                    <a:pt x="5400" y="655"/>
                  </a:lnTo>
                  <a:lnTo>
                    <a:pt x="5410" y="656"/>
                  </a:lnTo>
                  <a:lnTo>
                    <a:pt x="5378" y="656"/>
                  </a:lnTo>
                  <a:lnTo>
                    <a:pt x="5330" y="656"/>
                  </a:lnTo>
                  <a:lnTo>
                    <a:pt x="5298" y="656"/>
                  </a:lnTo>
                  <a:lnTo>
                    <a:pt x="5250" y="656"/>
                  </a:lnTo>
                  <a:lnTo>
                    <a:pt x="5202" y="656"/>
                  </a:lnTo>
                  <a:lnTo>
                    <a:pt x="5170" y="656"/>
                  </a:lnTo>
                  <a:lnTo>
                    <a:pt x="5122" y="656"/>
                  </a:lnTo>
                  <a:lnTo>
                    <a:pt x="5137" y="653"/>
                  </a:lnTo>
                  <a:lnTo>
                    <a:pt x="5105" y="669"/>
                  </a:lnTo>
                  <a:lnTo>
                    <a:pt x="5113" y="663"/>
                  </a:lnTo>
                  <a:lnTo>
                    <a:pt x="5065" y="711"/>
                  </a:lnTo>
                  <a:lnTo>
                    <a:pt x="5017" y="759"/>
                  </a:lnTo>
                  <a:cubicBezTo>
                    <a:pt x="5015" y="762"/>
                    <a:pt x="5012" y="764"/>
                    <a:pt x="5009" y="765"/>
                  </a:cubicBezTo>
                  <a:lnTo>
                    <a:pt x="4977" y="781"/>
                  </a:lnTo>
                  <a:cubicBezTo>
                    <a:pt x="4975" y="782"/>
                    <a:pt x="4974" y="782"/>
                    <a:pt x="4973" y="783"/>
                  </a:cubicBezTo>
                  <a:lnTo>
                    <a:pt x="4925" y="799"/>
                  </a:lnTo>
                  <a:cubicBezTo>
                    <a:pt x="4921" y="800"/>
                    <a:pt x="4918" y="800"/>
                    <a:pt x="4914" y="800"/>
                  </a:cubicBezTo>
                  <a:lnTo>
                    <a:pt x="4882" y="800"/>
                  </a:lnTo>
                  <a:lnTo>
                    <a:pt x="4834" y="800"/>
                  </a:lnTo>
                  <a:lnTo>
                    <a:pt x="4786" y="800"/>
                  </a:lnTo>
                  <a:lnTo>
                    <a:pt x="4801" y="797"/>
                  </a:lnTo>
                  <a:lnTo>
                    <a:pt x="4769" y="813"/>
                  </a:lnTo>
                  <a:cubicBezTo>
                    <a:pt x="4764" y="815"/>
                    <a:pt x="4759" y="816"/>
                    <a:pt x="4754" y="816"/>
                  </a:cubicBezTo>
                  <a:lnTo>
                    <a:pt x="4706" y="816"/>
                  </a:lnTo>
                  <a:lnTo>
                    <a:pt x="4674" y="816"/>
                  </a:lnTo>
                  <a:lnTo>
                    <a:pt x="4626" y="816"/>
                  </a:lnTo>
                  <a:lnTo>
                    <a:pt x="4578" y="816"/>
                  </a:lnTo>
                  <a:lnTo>
                    <a:pt x="4546" y="816"/>
                  </a:lnTo>
                  <a:lnTo>
                    <a:pt x="4498" y="816"/>
                  </a:lnTo>
                  <a:lnTo>
                    <a:pt x="4513" y="813"/>
                  </a:lnTo>
                  <a:lnTo>
                    <a:pt x="4481" y="829"/>
                  </a:lnTo>
                  <a:cubicBezTo>
                    <a:pt x="4476" y="831"/>
                    <a:pt x="4471" y="832"/>
                    <a:pt x="4466" y="832"/>
                  </a:cubicBezTo>
                  <a:lnTo>
                    <a:pt x="4418" y="832"/>
                  </a:lnTo>
                  <a:lnTo>
                    <a:pt x="4429" y="831"/>
                  </a:lnTo>
                  <a:lnTo>
                    <a:pt x="4381" y="847"/>
                  </a:lnTo>
                  <a:cubicBezTo>
                    <a:pt x="4377" y="848"/>
                    <a:pt x="4374" y="848"/>
                    <a:pt x="4370" y="848"/>
                  </a:cubicBezTo>
                  <a:lnTo>
                    <a:pt x="4338" y="848"/>
                  </a:lnTo>
                  <a:lnTo>
                    <a:pt x="4349" y="847"/>
                  </a:lnTo>
                  <a:lnTo>
                    <a:pt x="4301" y="863"/>
                  </a:lnTo>
                  <a:lnTo>
                    <a:pt x="4305" y="861"/>
                  </a:lnTo>
                  <a:lnTo>
                    <a:pt x="4276" y="875"/>
                  </a:lnTo>
                  <a:lnTo>
                    <a:pt x="4228" y="907"/>
                  </a:lnTo>
                  <a:cubicBezTo>
                    <a:pt x="4223" y="911"/>
                    <a:pt x="4217" y="912"/>
                    <a:pt x="4210" y="912"/>
                  </a:cubicBezTo>
                  <a:lnTo>
                    <a:pt x="4162" y="912"/>
                  </a:lnTo>
                  <a:lnTo>
                    <a:pt x="4130" y="912"/>
                  </a:lnTo>
                  <a:lnTo>
                    <a:pt x="4082" y="912"/>
                  </a:lnTo>
                  <a:lnTo>
                    <a:pt x="4093" y="911"/>
                  </a:lnTo>
                  <a:lnTo>
                    <a:pt x="4045" y="927"/>
                  </a:lnTo>
                  <a:cubicBezTo>
                    <a:pt x="4041" y="928"/>
                    <a:pt x="4038" y="928"/>
                    <a:pt x="4034" y="928"/>
                  </a:cubicBezTo>
                  <a:lnTo>
                    <a:pt x="4002" y="928"/>
                  </a:lnTo>
                  <a:cubicBezTo>
                    <a:pt x="3999" y="928"/>
                    <a:pt x="3996" y="928"/>
                    <a:pt x="3992" y="927"/>
                  </a:cubicBezTo>
                  <a:lnTo>
                    <a:pt x="3944" y="911"/>
                  </a:lnTo>
                  <a:lnTo>
                    <a:pt x="3954" y="912"/>
                  </a:lnTo>
                  <a:lnTo>
                    <a:pt x="3922" y="912"/>
                  </a:lnTo>
                  <a:cubicBezTo>
                    <a:pt x="3919" y="912"/>
                    <a:pt x="3916" y="912"/>
                    <a:pt x="3912" y="911"/>
                  </a:cubicBezTo>
                  <a:lnTo>
                    <a:pt x="3864" y="895"/>
                  </a:lnTo>
                  <a:lnTo>
                    <a:pt x="3874" y="896"/>
                  </a:lnTo>
                  <a:lnTo>
                    <a:pt x="3826" y="896"/>
                  </a:lnTo>
                  <a:cubicBezTo>
                    <a:pt x="3818" y="896"/>
                    <a:pt x="3810" y="893"/>
                    <a:pt x="3804" y="887"/>
                  </a:cubicBezTo>
                  <a:lnTo>
                    <a:pt x="3772" y="855"/>
                  </a:lnTo>
                  <a:lnTo>
                    <a:pt x="3794" y="864"/>
                  </a:lnTo>
                  <a:lnTo>
                    <a:pt x="3746" y="864"/>
                  </a:lnTo>
                  <a:cubicBezTo>
                    <a:pt x="3742" y="864"/>
                    <a:pt x="3737" y="863"/>
                    <a:pt x="3732" y="861"/>
                  </a:cubicBezTo>
                  <a:lnTo>
                    <a:pt x="3697" y="843"/>
                  </a:lnTo>
                  <a:lnTo>
                    <a:pt x="3649" y="811"/>
                  </a:lnTo>
                  <a:lnTo>
                    <a:pt x="3656" y="815"/>
                  </a:lnTo>
                  <a:lnTo>
                    <a:pt x="3608" y="799"/>
                  </a:lnTo>
                  <a:cubicBezTo>
                    <a:pt x="3604" y="797"/>
                    <a:pt x="3599" y="795"/>
                    <a:pt x="3596" y="791"/>
                  </a:cubicBezTo>
                  <a:lnTo>
                    <a:pt x="3564" y="759"/>
                  </a:lnTo>
                  <a:lnTo>
                    <a:pt x="3586" y="768"/>
                  </a:lnTo>
                  <a:lnTo>
                    <a:pt x="3538" y="768"/>
                  </a:lnTo>
                  <a:lnTo>
                    <a:pt x="3506" y="768"/>
                  </a:lnTo>
                  <a:cubicBezTo>
                    <a:pt x="3503" y="768"/>
                    <a:pt x="3500" y="768"/>
                    <a:pt x="3496" y="767"/>
                  </a:cubicBezTo>
                  <a:lnTo>
                    <a:pt x="3448" y="751"/>
                  </a:lnTo>
                  <a:cubicBezTo>
                    <a:pt x="3446" y="750"/>
                    <a:pt x="3443" y="749"/>
                    <a:pt x="3441" y="747"/>
                  </a:cubicBezTo>
                  <a:lnTo>
                    <a:pt x="3396" y="717"/>
                  </a:lnTo>
                  <a:lnTo>
                    <a:pt x="3364" y="701"/>
                  </a:lnTo>
                  <a:lnTo>
                    <a:pt x="3368" y="703"/>
                  </a:lnTo>
                  <a:lnTo>
                    <a:pt x="3320" y="687"/>
                  </a:lnTo>
                  <a:lnTo>
                    <a:pt x="3330" y="688"/>
                  </a:lnTo>
                  <a:lnTo>
                    <a:pt x="3298" y="688"/>
                  </a:lnTo>
                  <a:cubicBezTo>
                    <a:pt x="3295" y="688"/>
                    <a:pt x="3292" y="688"/>
                    <a:pt x="3288" y="687"/>
                  </a:cubicBezTo>
                  <a:lnTo>
                    <a:pt x="3240" y="671"/>
                  </a:lnTo>
                  <a:lnTo>
                    <a:pt x="3192" y="655"/>
                  </a:lnTo>
                  <a:lnTo>
                    <a:pt x="3202" y="656"/>
                  </a:lnTo>
                  <a:lnTo>
                    <a:pt x="3170" y="656"/>
                  </a:lnTo>
                  <a:cubicBezTo>
                    <a:pt x="3167" y="656"/>
                    <a:pt x="3164" y="656"/>
                    <a:pt x="3160" y="655"/>
                  </a:cubicBezTo>
                  <a:lnTo>
                    <a:pt x="3112" y="639"/>
                  </a:lnTo>
                  <a:cubicBezTo>
                    <a:pt x="3111" y="638"/>
                    <a:pt x="3110" y="638"/>
                    <a:pt x="3108" y="637"/>
                  </a:cubicBezTo>
                  <a:lnTo>
                    <a:pt x="3076" y="621"/>
                  </a:lnTo>
                  <a:lnTo>
                    <a:pt x="3080" y="623"/>
                  </a:lnTo>
                  <a:lnTo>
                    <a:pt x="3032" y="607"/>
                  </a:lnTo>
                  <a:lnTo>
                    <a:pt x="3042" y="608"/>
                  </a:lnTo>
                  <a:lnTo>
                    <a:pt x="2994" y="608"/>
                  </a:lnTo>
                  <a:lnTo>
                    <a:pt x="2962" y="608"/>
                  </a:lnTo>
                  <a:lnTo>
                    <a:pt x="2914" y="608"/>
                  </a:lnTo>
                  <a:cubicBezTo>
                    <a:pt x="2910" y="608"/>
                    <a:pt x="2905" y="607"/>
                    <a:pt x="2900" y="605"/>
                  </a:cubicBezTo>
                  <a:lnTo>
                    <a:pt x="2868" y="589"/>
                  </a:lnTo>
                  <a:lnTo>
                    <a:pt x="2893" y="591"/>
                  </a:lnTo>
                  <a:lnTo>
                    <a:pt x="2845" y="607"/>
                  </a:lnTo>
                  <a:cubicBezTo>
                    <a:pt x="2841" y="608"/>
                    <a:pt x="2838" y="608"/>
                    <a:pt x="2834" y="608"/>
                  </a:cubicBezTo>
                  <a:lnTo>
                    <a:pt x="2786" y="608"/>
                  </a:lnTo>
                  <a:lnTo>
                    <a:pt x="2754" y="608"/>
                  </a:lnTo>
                  <a:lnTo>
                    <a:pt x="2706" y="608"/>
                  </a:lnTo>
                  <a:cubicBezTo>
                    <a:pt x="2702" y="608"/>
                    <a:pt x="2697" y="607"/>
                    <a:pt x="2692" y="605"/>
                  </a:cubicBezTo>
                  <a:lnTo>
                    <a:pt x="2660" y="589"/>
                  </a:lnTo>
                  <a:lnTo>
                    <a:pt x="2674" y="592"/>
                  </a:lnTo>
                  <a:lnTo>
                    <a:pt x="2626" y="592"/>
                  </a:lnTo>
                  <a:cubicBezTo>
                    <a:pt x="2623" y="592"/>
                    <a:pt x="2620" y="592"/>
                    <a:pt x="2616" y="591"/>
                  </a:cubicBezTo>
                  <a:lnTo>
                    <a:pt x="2568" y="575"/>
                  </a:lnTo>
                  <a:cubicBezTo>
                    <a:pt x="2567" y="574"/>
                    <a:pt x="2566" y="574"/>
                    <a:pt x="2564" y="573"/>
                  </a:cubicBezTo>
                  <a:lnTo>
                    <a:pt x="2532" y="557"/>
                  </a:lnTo>
                  <a:lnTo>
                    <a:pt x="2536" y="559"/>
                  </a:lnTo>
                  <a:lnTo>
                    <a:pt x="2488" y="543"/>
                  </a:lnTo>
                  <a:cubicBezTo>
                    <a:pt x="2486" y="542"/>
                    <a:pt x="2483" y="541"/>
                    <a:pt x="2481" y="539"/>
                  </a:cubicBezTo>
                  <a:lnTo>
                    <a:pt x="2433" y="507"/>
                  </a:lnTo>
                  <a:lnTo>
                    <a:pt x="2450" y="512"/>
                  </a:lnTo>
                  <a:lnTo>
                    <a:pt x="2418" y="512"/>
                  </a:lnTo>
                  <a:cubicBezTo>
                    <a:pt x="2415" y="512"/>
                    <a:pt x="2412" y="512"/>
                    <a:pt x="2408" y="511"/>
                  </a:cubicBezTo>
                  <a:lnTo>
                    <a:pt x="2360" y="495"/>
                  </a:lnTo>
                  <a:cubicBezTo>
                    <a:pt x="2356" y="493"/>
                    <a:pt x="2351" y="491"/>
                    <a:pt x="2348" y="487"/>
                  </a:cubicBezTo>
                  <a:lnTo>
                    <a:pt x="2316" y="455"/>
                  </a:lnTo>
                  <a:lnTo>
                    <a:pt x="2268" y="407"/>
                  </a:lnTo>
                  <a:lnTo>
                    <a:pt x="2273" y="411"/>
                  </a:lnTo>
                  <a:lnTo>
                    <a:pt x="2225" y="379"/>
                  </a:lnTo>
                  <a:cubicBezTo>
                    <a:pt x="2223" y="378"/>
                    <a:pt x="2221" y="377"/>
                    <a:pt x="2220" y="375"/>
                  </a:cubicBezTo>
                  <a:lnTo>
                    <a:pt x="2188" y="343"/>
                  </a:lnTo>
                  <a:lnTo>
                    <a:pt x="2193" y="347"/>
                  </a:lnTo>
                  <a:lnTo>
                    <a:pt x="2145" y="315"/>
                  </a:lnTo>
                  <a:cubicBezTo>
                    <a:pt x="2141" y="313"/>
                    <a:pt x="2138" y="310"/>
                    <a:pt x="2136" y="306"/>
                  </a:cubicBezTo>
                  <a:lnTo>
                    <a:pt x="2104" y="258"/>
                  </a:lnTo>
                  <a:lnTo>
                    <a:pt x="2120" y="271"/>
                  </a:lnTo>
                  <a:lnTo>
                    <a:pt x="2072" y="255"/>
                  </a:lnTo>
                  <a:cubicBezTo>
                    <a:pt x="2068" y="253"/>
                    <a:pt x="2063" y="251"/>
                    <a:pt x="2060" y="247"/>
                  </a:cubicBezTo>
                  <a:lnTo>
                    <a:pt x="2012" y="199"/>
                  </a:lnTo>
                  <a:lnTo>
                    <a:pt x="1980" y="167"/>
                  </a:lnTo>
                  <a:lnTo>
                    <a:pt x="1985" y="171"/>
                  </a:lnTo>
                  <a:lnTo>
                    <a:pt x="1940" y="141"/>
                  </a:lnTo>
                  <a:lnTo>
                    <a:pt x="1905" y="123"/>
                  </a:lnTo>
                  <a:lnTo>
                    <a:pt x="1857" y="91"/>
                  </a:lnTo>
                  <a:lnTo>
                    <a:pt x="1809" y="59"/>
                  </a:lnTo>
                  <a:lnTo>
                    <a:pt x="1826" y="64"/>
                  </a:lnTo>
                  <a:lnTo>
                    <a:pt x="1794" y="64"/>
                  </a:lnTo>
                  <a:lnTo>
                    <a:pt x="1746" y="64"/>
                  </a:lnTo>
                  <a:lnTo>
                    <a:pt x="1714" y="64"/>
                  </a:lnTo>
                  <a:lnTo>
                    <a:pt x="1666" y="64"/>
                  </a:lnTo>
                  <a:lnTo>
                    <a:pt x="1677" y="63"/>
                  </a:lnTo>
                  <a:lnTo>
                    <a:pt x="1629" y="79"/>
                  </a:lnTo>
                  <a:lnTo>
                    <a:pt x="1633" y="77"/>
                  </a:lnTo>
                  <a:lnTo>
                    <a:pt x="1604" y="91"/>
                  </a:lnTo>
                  <a:lnTo>
                    <a:pt x="1556" y="123"/>
                  </a:lnTo>
                  <a:lnTo>
                    <a:pt x="1561" y="119"/>
                  </a:lnTo>
                  <a:lnTo>
                    <a:pt x="1529" y="151"/>
                  </a:lnTo>
                  <a:cubicBezTo>
                    <a:pt x="1528" y="153"/>
                    <a:pt x="1526" y="154"/>
                    <a:pt x="1524" y="155"/>
                  </a:cubicBezTo>
                  <a:lnTo>
                    <a:pt x="1476" y="187"/>
                  </a:lnTo>
                  <a:lnTo>
                    <a:pt x="1428" y="219"/>
                  </a:lnTo>
                  <a:lnTo>
                    <a:pt x="1433" y="215"/>
                  </a:lnTo>
                  <a:lnTo>
                    <a:pt x="1401" y="247"/>
                  </a:lnTo>
                  <a:cubicBezTo>
                    <a:pt x="1398" y="251"/>
                    <a:pt x="1393" y="253"/>
                    <a:pt x="1389" y="255"/>
                  </a:cubicBezTo>
                  <a:lnTo>
                    <a:pt x="1341" y="271"/>
                  </a:lnTo>
                  <a:lnTo>
                    <a:pt x="1353" y="263"/>
                  </a:lnTo>
                  <a:lnTo>
                    <a:pt x="1321" y="295"/>
                  </a:lnTo>
                  <a:cubicBezTo>
                    <a:pt x="1320" y="297"/>
                    <a:pt x="1318" y="298"/>
                    <a:pt x="1316" y="299"/>
                  </a:cubicBezTo>
                  <a:lnTo>
                    <a:pt x="1268" y="331"/>
                  </a:lnTo>
                  <a:cubicBezTo>
                    <a:pt x="1266" y="333"/>
                    <a:pt x="1263" y="334"/>
                    <a:pt x="1261" y="335"/>
                  </a:cubicBezTo>
                  <a:lnTo>
                    <a:pt x="1213" y="351"/>
                  </a:lnTo>
                  <a:lnTo>
                    <a:pt x="1229" y="338"/>
                  </a:lnTo>
                  <a:lnTo>
                    <a:pt x="1197" y="386"/>
                  </a:lnTo>
                  <a:cubicBezTo>
                    <a:pt x="1195" y="390"/>
                    <a:pt x="1192" y="393"/>
                    <a:pt x="1188" y="395"/>
                  </a:cubicBezTo>
                  <a:lnTo>
                    <a:pt x="1137" y="429"/>
                  </a:lnTo>
                  <a:lnTo>
                    <a:pt x="1105" y="445"/>
                  </a:lnTo>
                  <a:lnTo>
                    <a:pt x="1113" y="439"/>
                  </a:lnTo>
                  <a:lnTo>
                    <a:pt x="1065" y="487"/>
                  </a:lnTo>
                  <a:cubicBezTo>
                    <a:pt x="1062" y="491"/>
                    <a:pt x="1057" y="493"/>
                    <a:pt x="1053" y="495"/>
                  </a:cubicBezTo>
                  <a:lnTo>
                    <a:pt x="1005" y="511"/>
                  </a:lnTo>
                  <a:lnTo>
                    <a:pt x="1009" y="509"/>
                  </a:lnTo>
                  <a:lnTo>
                    <a:pt x="977" y="525"/>
                  </a:lnTo>
                  <a:cubicBezTo>
                    <a:pt x="975" y="526"/>
                    <a:pt x="974" y="526"/>
                    <a:pt x="973" y="527"/>
                  </a:cubicBezTo>
                  <a:lnTo>
                    <a:pt x="925" y="543"/>
                  </a:lnTo>
                  <a:lnTo>
                    <a:pt x="877" y="559"/>
                  </a:lnTo>
                  <a:cubicBezTo>
                    <a:pt x="873" y="560"/>
                    <a:pt x="870" y="560"/>
                    <a:pt x="866" y="560"/>
                  </a:cubicBezTo>
                  <a:lnTo>
                    <a:pt x="834" y="560"/>
                  </a:lnTo>
                  <a:lnTo>
                    <a:pt x="786" y="560"/>
                  </a:lnTo>
                  <a:cubicBezTo>
                    <a:pt x="778" y="560"/>
                    <a:pt x="770" y="557"/>
                    <a:pt x="764" y="551"/>
                  </a:cubicBezTo>
                  <a:lnTo>
                    <a:pt x="732" y="519"/>
                  </a:lnTo>
                  <a:lnTo>
                    <a:pt x="744" y="527"/>
                  </a:lnTo>
                  <a:lnTo>
                    <a:pt x="696" y="511"/>
                  </a:lnTo>
                  <a:lnTo>
                    <a:pt x="706" y="512"/>
                  </a:lnTo>
                  <a:lnTo>
                    <a:pt x="658" y="512"/>
                  </a:lnTo>
                  <a:cubicBezTo>
                    <a:pt x="654" y="512"/>
                    <a:pt x="649" y="511"/>
                    <a:pt x="644" y="509"/>
                  </a:cubicBezTo>
                  <a:lnTo>
                    <a:pt x="612" y="493"/>
                  </a:lnTo>
                  <a:lnTo>
                    <a:pt x="616" y="495"/>
                  </a:lnTo>
                  <a:lnTo>
                    <a:pt x="568" y="479"/>
                  </a:lnTo>
                  <a:lnTo>
                    <a:pt x="578" y="480"/>
                  </a:lnTo>
                  <a:lnTo>
                    <a:pt x="546" y="480"/>
                  </a:lnTo>
                  <a:cubicBezTo>
                    <a:pt x="540" y="480"/>
                    <a:pt x="534" y="479"/>
                    <a:pt x="529" y="475"/>
                  </a:cubicBezTo>
                  <a:lnTo>
                    <a:pt x="481" y="443"/>
                  </a:lnTo>
                  <a:lnTo>
                    <a:pt x="498" y="448"/>
                  </a:lnTo>
                  <a:lnTo>
                    <a:pt x="450" y="448"/>
                  </a:lnTo>
                  <a:lnTo>
                    <a:pt x="418" y="448"/>
                  </a:lnTo>
                  <a:lnTo>
                    <a:pt x="370" y="448"/>
                  </a:lnTo>
                  <a:lnTo>
                    <a:pt x="393" y="439"/>
                  </a:lnTo>
                  <a:lnTo>
                    <a:pt x="361" y="471"/>
                  </a:lnTo>
                  <a:cubicBezTo>
                    <a:pt x="358" y="475"/>
                    <a:pt x="353" y="477"/>
                    <a:pt x="349" y="479"/>
                  </a:cubicBezTo>
                  <a:lnTo>
                    <a:pt x="301" y="495"/>
                  </a:lnTo>
                  <a:lnTo>
                    <a:pt x="253" y="511"/>
                  </a:lnTo>
                  <a:lnTo>
                    <a:pt x="265" y="503"/>
                  </a:lnTo>
                  <a:lnTo>
                    <a:pt x="233" y="535"/>
                  </a:lnTo>
                  <a:cubicBezTo>
                    <a:pt x="230" y="539"/>
                    <a:pt x="225" y="541"/>
                    <a:pt x="221" y="543"/>
                  </a:cubicBezTo>
                  <a:lnTo>
                    <a:pt x="173" y="559"/>
                  </a:lnTo>
                  <a:lnTo>
                    <a:pt x="189" y="546"/>
                  </a:lnTo>
                  <a:lnTo>
                    <a:pt x="157" y="594"/>
                  </a:lnTo>
                  <a:cubicBezTo>
                    <a:pt x="153" y="600"/>
                    <a:pt x="147" y="605"/>
                    <a:pt x="141" y="607"/>
                  </a:cubicBezTo>
                  <a:lnTo>
                    <a:pt x="93" y="623"/>
                  </a:lnTo>
                  <a:lnTo>
                    <a:pt x="114" y="598"/>
                  </a:lnTo>
                  <a:lnTo>
                    <a:pt x="66" y="886"/>
                  </a:lnTo>
                  <a:cubicBezTo>
                    <a:pt x="63" y="903"/>
                    <a:pt x="47" y="915"/>
                    <a:pt x="29" y="912"/>
                  </a:cubicBezTo>
                  <a:cubicBezTo>
                    <a:pt x="12" y="909"/>
                    <a:pt x="0" y="893"/>
                    <a:pt x="3" y="875"/>
                  </a:cubicBezTo>
                  <a:close/>
                </a:path>
              </a:pathLst>
            </a:custGeom>
            <a:solidFill>
              <a:srgbClr val="0000FF"/>
            </a:solidFill>
            <a:ln w="3175" cap="flat" cmpd="sng">
              <a:solidFill>
                <a:srgbClr val="0000FF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302" name="Freeform 15"/>
            <p:cNvSpPr>
              <a:spLocks/>
            </p:cNvSpPr>
            <p:nvPr/>
          </p:nvSpPr>
          <p:spPr bwMode="auto">
            <a:xfrm>
              <a:off x="1451" y="2130"/>
              <a:ext cx="2306" cy="344"/>
            </a:xfrm>
            <a:custGeom>
              <a:avLst/>
              <a:gdLst>
                <a:gd name="T0" fmla="*/ 52 w 6117"/>
                <a:gd name="T1" fmla="*/ 23 h 914"/>
                <a:gd name="T2" fmla="*/ 139 w 6117"/>
                <a:gd name="T3" fmla="*/ 19 h 914"/>
                <a:gd name="T4" fmla="*/ 214 w 6117"/>
                <a:gd name="T5" fmla="*/ 47 h 914"/>
                <a:gd name="T6" fmla="*/ 273 w 6117"/>
                <a:gd name="T7" fmla="*/ 148 h 914"/>
                <a:gd name="T8" fmla="*/ 355 w 6117"/>
                <a:gd name="T9" fmla="*/ 91 h 914"/>
                <a:gd name="T10" fmla="*/ 411 w 6117"/>
                <a:gd name="T11" fmla="*/ 31 h 914"/>
                <a:gd name="T12" fmla="*/ 526 w 6117"/>
                <a:gd name="T13" fmla="*/ 45 h 914"/>
                <a:gd name="T14" fmla="*/ 579 w 6117"/>
                <a:gd name="T15" fmla="*/ 73 h 914"/>
                <a:gd name="T16" fmla="*/ 658 w 6117"/>
                <a:gd name="T17" fmla="*/ 115 h 914"/>
                <a:gd name="T18" fmla="*/ 743 w 6117"/>
                <a:gd name="T19" fmla="*/ 129 h 914"/>
                <a:gd name="T20" fmla="*/ 803 w 6117"/>
                <a:gd name="T21" fmla="*/ 193 h 914"/>
                <a:gd name="T22" fmla="*/ 863 w 6117"/>
                <a:gd name="T23" fmla="*/ 224 h 914"/>
                <a:gd name="T24" fmla="*/ 950 w 6117"/>
                <a:gd name="T25" fmla="*/ 257 h 914"/>
                <a:gd name="T26" fmla="*/ 997 w 6117"/>
                <a:gd name="T27" fmla="*/ 274 h 914"/>
                <a:gd name="T28" fmla="*/ 1107 w 6117"/>
                <a:gd name="T29" fmla="*/ 269 h 914"/>
                <a:gd name="T30" fmla="*/ 1177 w 6117"/>
                <a:gd name="T31" fmla="*/ 278 h 914"/>
                <a:gd name="T32" fmla="*/ 1273 w 6117"/>
                <a:gd name="T33" fmla="*/ 290 h 914"/>
                <a:gd name="T34" fmla="*/ 1364 w 6117"/>
                <a:gd name="T35" fmla="*/ 308 h 914"/>
                <a:gd name="T36" fmla="*/ 1460 w 6117"/>
                <a:gd name="T37" fmla="*/ 320 h 914"/>
                <a:gd name="T38" fmla="*/ 1520 w 6117"/>
                <a:gd name="T39" fmla="*/ 290 h 914"/>
                <a:gd name="T40" fmla="*/ 1598 w 6117"/>
                <a:gd name="T41" fmla="*/ 256 h 914"/>
                <a:gd name="T42" fmla="*/ 1713 w 6117"/>
                <a:gd name="T43" fmla="*/ 254 h 914"/>
                <a:gd name="T44" fmla="*/ 1784 w 6117"/>
                <a:gd name="T45" fmla="*/ 239 h 914"/>
                <a:gd name="T46" fmla="*/ 1850 w 6117"/>
                <a:gd name="T47" fmla="*/ 241 h 914"/>
                <a:gd name="T48" fmla="*/ 1900 w 6117"/>
                <a:gd name="T49" fmla="*/ 193 h 914"/>
                <a:gd name="T50" fmla="*/ 1997 w 6117"/>
                <a:gd name="T51" fmla="*/ 212 h 914"/>
                <a:gd name="T52" fmla="*/ 2082 w 6117"/>
                <a:gd name="T53" fmla="*/ 238 h 914"/>
                <a:gd name="T54" fmla="*/ 2142 w 6117"/>
                <a:gd name="T55" fmla="*/ 268 h 914"/>
                <a:gd name="T56" fmla="*/ 2214 w 6117"/>
                <a:gd name="T57" fmla="*/ 178 h 914"/>
                <a:gd name="T58" fmla="*/ 2254 w 6117"/>
                <a:gd name="T59" fmla="*/ 173 h 914"/>
                <a:gd name="T60" fmla="*/ 2271 w 6117"/>
                <a:gd name="T61" fmla="*/ 190 h 914"/>
                <a:gd name="T62" fmla="*/ 2203 w 6117"/>
                <a:gd name="T63" fmla="*/ 227 h 914"/>
                <a:gd name="T64" fmla="*/ 2159 w 6117"/>
                <a:gd name="T65" fmla="*/ 301 h 914"/>
                <a:gd name="T66" fmla="*/ 2087 w 6117"/>
                <a:gd name="T67" fmla="*/ 260 h 914"/>
                <a:gd name="T68" fmla="*/ 2027 w 6117"/>
                <a:gd name="T69" fmla="*/ 236 h 914"/>
                <a:gd name="T70" fmla="*/ 1931 w 6117"/>
                <a:gd name="T71" fmla="*/ 218 h 914"/>
                <a:gd name="T72" fmla="*/ 1861 w 6117"/>
                <a:gd name="T73" fmla="*/ 274 h 914"/>
                <a:gd name="T74" fmla="*/ 1804 w 6117"/>
                <a:gd name="T75" fmla="*/ 260 h 914"/>
                <a:gd name="T76" fmla="*/ 1717 w 6117"/>
                <a:gd name="T77" fmla="*/ 286 h 914"/>
                <a:gd name="T78" fmla="*/ 1617 w 6117"/>
                <a:gd name="T79" fmla="*/ 278 h 914"/>
                <a:gd name="T80" fmla="*/ 1545 w 6117"/>
                <a:gd name="T81" fmla="*/ 312 h 914"/>
                <a:gd name="T82" fmla="*/ 1487 w 6117"/>
                <a:gd name="T83" fmla="*/ 341 h 914"/>
                <a:gd name="T84" fmla="*/ 1400 w 6117"/>
                <a:gd name="T85" fmla="*/ 332 h 914"/>
                <a:gd name="T86" fmla="*/ 1303 w 6117"/>
                <a:gd name="T87" fmla="*/ 314 h 914"/>
                <a:gd name="T88" fmla="*/ 1207 w 6117"/>
                <a:gd name="T89" fmla="*/ 302 h 914"/>
                <a:gd name="T90" fmla="*/ 1116 w 6117"/>
                <a:gd name="T91" fmla="*/ 290 h 914"/>
                <a:gd name="T92" fmla="*/ 1020 w 6117"/>
                <a:gd name="T93" fmla="*/ 260 h 914"/>
                <a:gd name="T94" fmla="*/ 959 w 6117"/>
                <a:gd name="T95" fmla="*/ 278 h 914"/>
                <a:gd name="T96" fmla="*/ 873 w 6117"/>
                <a:gd name="T97" fmla="*/ 244 h 914"/>
                <a:gd name="T98" fmla="*/ 806 w 6117"/>
                <a:gd name="T99" fmla="*/ 214 h 914"/>
                <a:gd name="T100" fmla="*/ 754 w 6117"/>
                <a:gd name="T101" fmla="*/ 163 h 914"/>
                <a:gd name="T102" fmla="*/ 688 w 6117"/>
                <a:gd name="T103" fmla="*/ 139 h 914"/>
                <a:gd name="T104" fmla="*/ 591 w 6117"/>
                <a:gd name="T105" fmla="*/ 107 h 914"/>
                <a:gd name="T106" fmla="*/ 531 w 6117"/>
                <a:gd name="T107" fmla="*/ 67 h 914"/>
                <a:gd name="T108" fmla="*/ 441 w 6117"/>
                <a:gd name="T109" fmla="*/ 55 h 914"/>
                <a:gd name="T110" fmla="*/ 374 w 6117"/>
                <a:gd name="T111" fmla="*/ 132 h 914"/>
                <a:gd name="T112" fmla="*/ 324 w 6117"/>
                <a:gd name="T113" fmla="*/ 93 h 914"/>
                <a:gd name="T114" fmla="*/ 241 w 6117"/>
                <a:gd name="T115" fmla="*/ 107 h 914"/>
                <a:gd name="T116" fmla="*/ 169 w 6117"/>
                <a:gd name="T117" fmla="*/ 55 h 914"/>
                <a:gd name="T118" fmla="*/ 83 w 6117"/>
                <a:gd name="T119" fmla="*/ 21 h 914"/>
                <a:gd name="T120" fmla="*/ 22 w 6117"/>
                <a:gd name="T121" fmla="*/ 21 h 91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17"/>
                <a:gd name="T184" fmla="*/ 0 h 914"/>
                <a:gd name="T185" fmla="*/ 6117 w 6117"/>
                <a:gd name="T186" fmla="*/ 914 h 91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17" h="914">
                  <a:moveTo>
                    <a:pt x="2" y="624"/>
                  </a:moveTo>
                  <a:lnTo>
                    <a:pt x="50" y="32"/>
                  </a:lnTo>
                  <a:cubicBezTo>
                    <a:pt x="51" y="19"/>
                    <a:pt x="59" y="9"/>
                    <a:pt x="70" y="4"/>
                  </a:cubicBezTo>
                  <a:cubicBezTo>
                    <a:pt x="82" y="0"/>
                    <a:pt x="95" y="3"/>
                    <a:pt x="104" y="12"/>
                  </a:cubicBezTo>
                  <a:lnTo>
                    <a:pt x="152" y="60"/>
                  </a:lnTo>
                  <a:lnTo>
                    <a:pt x="129" y="50"/>
                  </a:lnTo>
                  <a:lnTo>
                    <a:pt x="161" y="50"/>
                  </a:lnTo>
                  <a:lnTo>
                    <a:pt x="139" y="60"/>
                  </a:lnTo>
                  <a:lnTo>
                    <a:pt x="187" y="12"/>
                  </a:lnTo>
                  <a:cubicBezTo>
                    <a:pt x="193" y="6"/>
                    <a:pt x="201" y="2"/>
                    <a:pt x="209" y="2"/>
                  </a:cubicBezTo>
                  <a:lnTo>
                    <a:pt x="241" y="2"/>
                  </a:lnTo>
                  <a:cubicBezTo>
                    <a:pt x="250" y="2"/>
                    <a:pt x="258" y="6"/>
                    <a:pt x="264" y="12"/>
                  </a:cubicBezTo>
                  <a:lnTo>
                    <a:pt x="312" y="60"/>
                  </a:lnTo>
                  <a:lnTo>
                    <a:pt x="289" y="50"/>
                  </a:lnTo>
                  <a:lnTo>
                    <a:pt x="337" y="50"/>
                  </a:lnTo>
                  <a:lnTo>
                    <a:pt x="369" y="50"/>
                  </a:lnTo>
                  <a:cubicBezTo>
                    <a:pt x="376" y="50"/>
                    <a:pt x="382" y="52"/>
                    <a:pt x="387" y="56"/>
                  </a:cubicBezTo>
                  <a:lnTo>
                    <a:pt x="435" y="88"/>
                  </a:lnTo>
                  <a:lnTo>
                    <a:pt x="417" y="82"/>
                  </a:lnTo>
                  <a:lnTo>
                    <a:pt x="449" y="82"/>
                  </a:lnTo>
                  <a:lnTo>
                    <a:pt x="497" y="82"/>
                  </a:lnTo>
                  <a:cubicBezTo>
                    <a:pt x="504" y="82"/>
                    <a:pt x="510" y="84"/>
                    <a:pt x="515" y="88"/>
                  </a:cubicBezTo>
                  <a:lnTo>
                    <a:pt x="563" y="120"/>
                  </a:lnTo>
                  <a:cubicBezTo>
                    <a:pt x="565" y="121"/>
                    <a:pt x="567" y="122"/>
                    <a:pt x="568" y="124"/>
                  </a:cubicBezTo>
                  <a:lnTo>
                    <a:pt x="600" y="156"/>
                  </a:lnTo>
                  <a:lnTo>
                    <a:pt x="648" y="204"/>
                  </a:lnTo>
                  <a:lnTo>
                    <a:pt x="680" y="236"/>
                  </a:lnTo>
                  <a:lnTo>
                    <a:pt x="675" y="232"/>
                  </a:lnTo>
                  <a:lnTo>
                    <a:pt x="723" y="264"/>
                  </a:lnTo>
                  <a:cubicBezTo>
                    <a:pt x="728" y="267"/>
                    <a:pt x="732" y="272"/>
                    <a:pt x="735" y="278"/>
                  </a:cubicBezTo>
                  <a:lnTo>
                    <a:pt x="783" y="390"/>
                  </a:lnTo>
                  <a:lnTo>
                    <a:pt x="723" y="394"/>
                  </a:lnTo>
                  <a:lnTo>
                    <a:pt x="755" y="282"/>
                  </a:lnTo>
                  <a:cubicBezTo>
                    <a:pt x="756" y="278"/>
                    <a:pt x="758" y="274"/>
                    <a:pt x="760" y="271"/>
                  </a:cubicBezTo>
                  <a:lnTo>
                    <a:pt x="808" y="207"/>
                  </a:lnTo>
                  <a:cubicBezTo>
                    <a:pt x="814" y="199"/>
                    <a:pt x="823" y="194"/>
                    <a:pt x="833" y="194"/>
                  </a:cubicBezTo>
                  <a:lnTo>
                    <a:pt x="865" y="194"/>
                  </a:lnTo>
                  <a:cubicBezTo>
                    <a:pt x="872" y="194"/>
                    <a:pt x="878" y="196"/>
                    <a:pt x="883" y="200"/>
                  </a:cubicBezTo>
                  <a:lnTo>
                    <a:pt x="931" y="232"/>
                  </a:lnTo>
                  <a:cubicBezTo>
                    <a:pt x="935" y="234"/>
                    <a:pt x="938" y="238"/>
                    <a:pt x="941" y="242"/>
                  </a:cubicBezTo>
                  <a:lnTo>
                    <a:pt x="989" y="322"/>
                  </a:lnTo>
                  <a:lnTo>
                    <a:pt x="932" y="327"/>
                  </a:lnTo>
                  <a:lnTo>
                    <a:pt x="964" y="247"/>
                  </a:lnTo>
                  <a:cubicBezTo>
                    <a:pt x="966" y="241"/>
                    <a:pt x="970" y="235"/>
                    <a:pt x="976" y="232"/>
                  </a:cubicBezTo>
                  <a:lnTo>
                    <a:pt x="1024" y="200"/>
                  </a:lnTo>
                  <a:lnTo>
                    <a:pt x="1012" y="214"/>
                  </a:lnTo>
                  <a:lnTo>
                    <a:pt x="1060" y="102"/>
                  </a:lnTo>
                  <a:cubicBezTo>
                    <a:pt x="1065" y="90"/>
                    <a:pt x="1077" y="82"/>
                    <a:pt x="1089" y="82"/>
                  </a:cubicBezTo>
                  <a:lnTo>
                    <a:pt x="1121" y="82"/>
                  </a:lnTo>
                  <a:lnTo>
                    <a:pt x="1169" y="82"/>
                  </a:lnTo>
                  <a:lnTo>
                    <a:pt x="1201" y="82"/>
                  </a:lnTo>
                  <a:lnTo>
                    <a:pt x="1249" y="82"/>
                  </a:lnTo>
                  <a:lnTo>
                    <a:pt x="1297" y="82"/>
                  </a:lnTo>
                  <a:lnTo>
                    <a:pt x="1329" y="82"/>
                  </a:lnTo>
                  <a:cubicBezTo>
                    <a:pt x="1336" y="82"/>
                    <a:pt x="1342" y="84"/>
                    <a:pt x="1347" y="88"/>
                  </a:cubicBezTo>
                  <a:lnTo>
                    <a:pt x="1395" y="120"/>
                  </a:lnTo>
                  <a:lnTo>
                    <a:pt x="1377" y="114"/>
                  </a:lnTo>
                  <a:lnTo>
                    <a:pt x="1409" y="114"/>
                  </a:lnTo>
                  <a:cubicBezTo>
                    <a:pt x="1416" y="114"/>
                    <a:pt x="1422" y="116"/>
                    <a:pt x="1427" y="120"/>
                  </a:cubicBezTo>
                  <a:lnTo>
                    <a:pt x="1475" y="152"/>
                  </a:lnTo>
                  <a:cubicBezTo>
                    <a:pt x="1477" y="153"/>
                    <a:pt x="1479" y="154"/>
                    <a:pt x="1480" y="156"/>
                  </a:cubicBezTo>
                  <a:lnTo>
                    <a:pt x="1528" y="204"/>
                  </a:lnTo>
                  <a:lnTo>
                    <a:pt x="1505" y="194"/>
                  </a:lnTo>
                  <a:lnTo>
                    <a:pt x="1537" y="194"/>
                  </a:lnTo>
                  <a:cubicBezTo>
                    <a:pt x="1544" y="194"/>
                    <a:pt x="1550" y="196"/>
                    <a:pt x="1555" y="200"/>
                  </a:cubicBezTo>
                  <a:lnTo>
                    <a:pt x="1603" y="232"/>
                  </a:lnTo>
                  <a:cubicBezTo>
                    <a:pt x="1605" y="233"/>
                    <a:pt x="1607" y="234"/>
                    <a:pt x="1608" y="236"/>
                  </a:cubicBezTo>
                  <a:lnTo>
                    <a:pt x="1640" y="268"/>
                  </a:lnTo>
                  <a:lnTo>
                    <a:pt x="1688" y="316"/>
                  </a:lnTo>
                  <a:lnTo>
                    <a:pt x="1665" y="306"/>
                  </a:lnTo>
                  <a:lnTo>
                    <a:pt x="1713" y="306"/>
                  </a:lnTo>
                  <a:lnTo>
                    <a:pt x="1745" y="306"/>
                  </a:lnTo>
                  <a:lnTo>
                    <a:pt x="1793" y="306"/>
                  </a:lnTo>
                  <a:lnTo>
                    <a:pt x="1825" y="306"/>
                  </a:lnTo>
                  <a:lnTo>
                    <a:pt x="1873" y="306"/>
                  </a:lnTo>
                  <a:cubicBezTo>
                    <a:pt x="1880" y="306"/>
                    <a:pt x="1886" y="308"/>
                    <a:pt x="1891" y="312"/>
                  </a:cubicBezTo>
                  <a:lnTo>
                    <a:pt x="1939" y="344"/>
                  </a:lnTo>
                  <a:lnTo>
                    <a:pt x="1921" y="338"/>
                  </a:lnTo>
                  <a:lnTo>
                    <a:pt x="1953" y="338"/>
                  </a:lnTo>
                  <a:cubicBezTo>
                    <a:pt x="1960" y="338"/>
                    <a:pt x="1966" y="340"/>
                    <a:pt x="1971" y="344"/>
                  </a:cubicBezTo>
                  <a:lnTo>
                    <a:pt x="2019" y="376"/>
                  </a:lnTo>
                  <a:lnTo>
                    <a:pt x="2001" y="370"/>
                  </a:lnTo>
                  <a:lnTo>
                    <a:pt x="2033" y="370"/>
                  </a:lnTo>
                  <a:cubicBezTo>
                    <a:pt x="2040" y="370"/>
                    <a:pt x="2046" y="372"/>
                    <a:pt x="2051" y="376"/>
                  </a:cubicBezTo>
                  <a:lnTo>
                    <a:pt x="2099" y="408"/>
                  </a:lnTo>
                  <a:cubicBezTo>
                    <a:pt x="2104" y="411"/>
                    <a:pt x="2108" y="416"/>
                    <a:pt x="2111" y="422"/>
                  </a:cubicBezTo>
                  <a:lnTo>
                    <a:pt x="2159" y="534"/>
                  </a:lnTo>
                  <a:lnTo>
                    <a:pt x="2129" y="514"/>
                  </a:lnTo>
                  <a:lnTo>
                    <a:pt x="2161" y="514"/>
                  </a:lnTo>
                  <a:cubicBezTo>
                    <a:pt x="2170" y="514"/>
                    <a:pt x="2178" y="518"/>
                    <a:pt x="2184" y="524"/>
                  </a:cubicBezTo>
                  <a:lnTo>
                    <a:pt x="2232" y="572"/>
                  </a:lnTo>
                  <a:lnTo>
                    <a:pt x="2209" y="562"/>
                  </a:lnTo>
                  <a:lnTo>
                    <a:pt x="2241" y="562"/>
                  </a:lnTo>
                  <a:cubicBezTo>
                    <a:pt x="2248" y="562"/>
                    <a:pt x="2254" y="564"/>
                    <a:pt x="2259" y="568"/>
                  </a:cubicBezTo>
                  <a:lnTo>
                    <a:pt x="2307" y="600"/>
                  </a:lnTo>
                  <a:lnTo>
                    <a:pt x="2289" y="594"/>
                  </a:lnTo>
                  <a:lnTo>
                    <a:pt x="2337" y="594"/>
                  </a:lnTo>
                  <a:cubicBezTo>
                    <a:pt x="2346" y="594"/>
                    <a:pt x="2354" y="598"/>
                    <a:pt x="2360" y="604"/>
                  </a:cubicBezTo>
                  <a:lnTo>
                    <a:pt x="2392" y="636"/>
                  </a:lnTo>
                  <a:lnTo>
                    <a:pt x="2369" y="626"/>
                  </a:lnTo>
                  <a:lnTo>
                    <a:pt x="2417" y="626"/>
                  </a:lnTo>
                  <a:lnTo>
                    <a:pt x="2449" y="626"/>
                  </a:lnTo>
                  <a:cubicBezTo>
                    <a:pt x="2458" y="626"/>
                    <a:pt x="2466" y="630"/>
                    <a:pt x="2472" y="636"/>
                  </a:cubicBezTo>
                  <a:lnTo>
                    <a:pt x="2520" y="684"/>
                  </a:lnTo>
                  <a:lnTo>
                    <a:pt x="2497" y="674"/>
                  </a:lnTo>
                  <a:lnTo>
                    <a:pt x="2545" y="674"/>
                  </a:lnTo>
                  <a:cubicBezTo>
                    <a:pt x="2554" y="674"/>
                    <a:pt x="2562" y="678"/>
                    <a:pt x="2568" y="684"/>
                  </a:cubicBezTo>
                  <a:lnTo>
                    <a:pt x="2600" y="716"/>
                  </a:lnTo>
                  <a:lnTo>
                    <a:pt x="2577" y="706"/>
                  </a:lnTo>
                  <a:lnTo>
                    <a:pt x="2625" y="706"/>
                  </a:lnTo>
                  <a:lnTo>
                    <a:pt x="2673" y="706"/>
                  </a:lnTo>
                  <a:lnTo>
                    <a:pt x="2644" y="727"/>
                  </a:lnTo>
                  <a:lnTo>
                    <a:pt x="2676" y="647"/>
                  </a:lnTo>
                  <a:cubicBezTo>
                    <a:pt x="2681" y="634"/>
                    <a:pt x="2692" y="626"/>
                    <a:pt x="2705" y="626"/>
                  </a:cubicBezTo>
                  <a:lnTo>
                    <a:pt x="2753" y="626"/>
                  </a:lnTo>
                  <a:lnTo>
                    <a:pt x="2785" y="626"/>
                  </a:lnTo>
                  <a:lnTo>
                    <a:pt x="2833" y="626"/>
                  </a:lnTo>
                  <a:cubicBezTo>
                    <a:pt x="2842" y="626"/>
                    <a:pt x="2850" y="630"/>
                    <a:pt x="2856" y="636"/>
                  </a:cubicBezTo>
                  <a:lnTo>
                    <a:pt x="2904" y="684"/>
                  </a:lnTo>
                  <a:lnTo>
                    <a:pt x="2936" y="716"/>
                  </a:lnTo>
                  <a:lnTo>
                    <a:pt x="2913" y="706"/>
                  </a:lnTo>
                  <a:lnTo>
                    <a:pt x="2961" y="706"/>
                  </a:lnTo>
                  <a:lnTo>
                    <a:pt x="2993" y="706"/>
                  </a:lnTo>
                  <a:lnTo>
                    <a:pt x="3041" y="706"/>
                  </a:lnTo>
                  <a:cubicBezTo>
                    <a:pt x="3048" y="706"/>
                    <a:pt x="3054" y="708"/>
                    <a:pt x="3059" y="712"/>
                  </a:cubicBezTo>
                  <a:lnTo>
                    <a:pt x="3107" y="744"/>
                  </a:lnTo>
                  <a:lnTo>
                    <a:pt x="3089" y="738"/>
                  </a:lnTo>
                  <a:lnTo>
                    <a:pt x="3121" y="738"/>
                  </a:lnTo>
                  <a:lnTo>
                    <a:pt x="3169" y="738"/>
                  </a:lnTo>
                  <a:lnTo>
                    <a:pt x="3201" y="738"/>
                  </a:lnTo>
                  <a:lnTo>
                    <a:pt x="3249" y="738"/>
                  </a:lnTo>
                  <a:cubicBezTo>
                    <a:pt x="3256" y="738"/>
                    <a:pt x="3262" y="740"/>
                    <a:pt x="3267" y="744"/>
                  </a:cubicBezTo>
                  <a:lnTo>
                    <a:pt x="3315" y="776"/>
                  </a:lnTo>
                  <a:lnTo>
                    <a:pt x="3297" y="770"/>
                  </a:lnTo>
                  <a:lnTo>
                    <a:pt x="3329" y="770"/>
                  </a:lnTo>
                  <a:lnTo>
                    <a:pt x="3377" y="770"/>
                  </a:lnTo>
                  <a:lnTo>
                    <a:pt x="3409" y="770"/>
                  </a:lnTo>
                  <a:lnTo>
                    <a:pt x="3457" y="770"/>
                  </a:lnTo>
                  <a:lnTo>
                    <a:pt x="3505" y="770"/>
                  </a:lnTo>
                  <a:lnTo>
                    <a:pt x="3537" y="770"/>
                  </a:lnTo>
                  <a:lnTo>
                    <a:pt x="3585" y="770"/>
                  </a:lnTo>
                  <a:cubicBezTo>
                    <a:pt x="3596" y="770"/>
                    <a:pt x="3606" y="776"/>
                    <a:pt x="3612" y="785"/>
                  </a:cubicBezTo>
                  <a:lnTo>
                    <a:pt x="3644" y="833"/>
                  </a:lnTo>
                  <a:lnTo>
                    <a:pt x="3617" y="818"/>
                  </a:lnTo>
                  <a:lnTo>
                    <a:pt x="3665" y="818"/>
                  </a:lnTo>
                  <a:lnTo>
                    <a:pt x="3713" y="818"/>
                  </a:lnTo>
                  <a:cubicBezTo>
                    <a:pt x="3722" y="818"/>
                    <a:pt x="3730" y="822"/>
                    <a:pt x="3736" y="828"/>
                  </a:cubicBezTo>
                  <a:lnTo>
                    <a:pt x="3768" y="860"/>
                  </a:lnTo>
                  <a:lnTo>
                    <a:pt x="3745" y="850"/>
                  </a:lnTo>
                  <a:lnTo>
                    <a:pt x="3793" y="850"/>
                  </a:lnTo>
                  <a:lnTo>
                    <a:pt x="3825" y="850"/>
                  </a:lnTo>
                  <a:lnTo>
                    <a:pt x="3873" y="850"/>
                  </a:lnTo>
                  <a:lnTo>
                    <a:pt x="3921" y="850"/>
                  </a:lnTo>
                  <a:lnTo>
                    <a:pt x="3899" y="860"/>
                  </a:lnTo>
                  <a:lnTo>
                    <a:pt x="3931" y="828"/>
                  </a:lnTo>
                  <a:cubicBezTo>
                    <a:pt x="3937" y="822"/>
                    <a:pt x="3945" y="818"/>
                    <a:pt x="3953" y="818"/>
                  </a:cubicBezTo>
                  <a:lnTo>
                    <a:pt x="4001" y="818"/>
                  </a:lnTo>
                  <a:lnTo>
                    <a:pt x="3975" y="833"/>
                  </a:lnTo>
                  <a:lnTo>
                    <a:pt x="4007" y="785"/>
                  </a:lnTo>
                  <a:cubicBezTo>
                    <a:pt x="4013" y="776"/>
                    <a:pt x="4023" y="770"/>
                    <a:pt x="4033" y="770"/>
                  </a:cubicBezTo>
                  <a:lnTo>
                    <a:pt x="4081" y="770"/>
                  </a:lnTo>
                  <a:lnTo>
                    <a:pt x="4064" y="776"/>
                  </a:lnTo>
                  <a:lnTo>
                    <a:pt x="4112" y="744"/>
                  </a:lnTo>
                  <a:cubicBezTo>
                    <a:pt x="4117" y="740"/>
                    <a:pt x="4123" y="738"/>
                    <a:pt x="4129" y="738"/>
                  </a:cubicBezTo>
                  <a:lnTo>
                    <a:pt x="4161" y="738"/>
                  </a:lnTo>
                  <a:lnTo>
                    <a:pt x="4144" y="744"/>
                  </a:lnTo>
                  <a:lnTo>
                    <a:pt x="4192" y="712"/>
                  </a:lnTo>
                  <a:lnTo>
                    <a:pt x="4240" y="680"/>
                  </a:lnTo>
                  <a:cubicBezTo>
                    <a:pt x="4245" y="676"/>
                    <a:pt x="4251" y="674"/>
                    <a:pt x="4257" y="674"/>
                  </a:cubicBezTo>
                  <a:lnTo>
                    <a:pt x="4289" y="674"/>
                  </a:lnTo>
                  <a:lnTo>
                    <a:pt x="4337" y="674"/>
                  </a:lnTo>
                  <a:lnTo>
                    <a:pt x="4369" y="674"/>
                  </a:lnTo>
                  <a:lnTo>
                    <a:pt x="4417" y="674"/>
                  </a:lnTo>
                  <a:lnTo>
                    <a:pt x="4465" y="674"/>
                  </a:lnTo>
                  <a:lnTo>
                    <a:pt x="4497" y="674"/>
                  </a:lnTo>
                  <a:lnTo>
                    <a:pt x="4545" y="674"/>
                  </a:lnTo>
                  <a:cubicBezTo>
                    <a:pt x="4554" y="674"/>
                    <a:pt x="4562" y="678"/>
                    <a:pt x="4568" y="684"/>
                  </a:cubicBezTo>
                  <a:lnTo>
                    <a:pt x="4600" y="716"/>
                  </a:lnTo>
                  <a:lnTo>
                    <a:pt x="4577" y="706"/>
                  </a:lnTo>
                  <a:lnTo>
                    <a:pt x="4625" y="706"/>
                  </a:lnTo>
                  <a:lnTo>
                    <a:pt x="4673" y="706"/>
                  </a:lnTo>
                  <a:lnTo>
                    <a:pt x="4651" y="716"/>
                  </a:lnTo>
                  <a:lnTo>
                    <a:pt x="4683" y="684"/>
                  </a:lnTo>
                  <a:lnTo>
                    <a:pt x="4731" y="636"/>
                  </a:lnTo>
                  <a:cubicBezTo>
                    <a:pt x="4737" y="630"/>
                    <a:pt x="4745" y="626"/>
                    <a:pt x="4753" y="626"/>
                  </a:cubicBezTo>
                  <a:lnTo>
                    <a:pt x="4785" y="626"/>
                  </a:lnTo>
                  <a:cubicBezTo>
                    <a:pt x="4794" y="626"/>
                    <a:pt x="4802" y="630"/>
                    <a:pt x="4808" y="636"/>
                  </a:cubicBezTo>
                  <a:lnTo>
                    <a:pt x="4856" y="684"/>
                  </a:lnTo>
                  <a:lnTo>
                    <a:pt x="4811" y="684"/>
                  </a:lnTo>
                  <a:lnTo>
                    <a:pt x="4859" y="636"/>
                  </a:lnTo>
                  <a:cubicBezTo>
                    <a:pt x="4866" y="629"/>
                    <a:pt x="4875" y="626"/>
                    <a:pt x="4885" y="627"/>
                  </a:cubicBezTo>
                  <a:cubicBezTo>
                    <a:pt x="4894" y="628"/>
                    <a:pt x="4903" y="633"/>
                    <a:pt x="4908" y="641"/>
                  </a:cubicBezTo>
                  <a:lnTo>
                    <a:pt x="4940" y="689"/>
                  </a:lnTo>
                  <a:lnTo>
                    <a:pt x="4891" y="684"/>
                  </a:lnTo>
                  <a:lnTo>
                    <a:pt x="4939" y="636"/>
                  </a:lnTo>
                  <a:lnTo>
                    <a:pt x="4933" y="644"/>
                  </a:lnTo>
                  <a:lnTo>
                    <a:pt x="4965" y="580"/>
                  </a:lnTo>
                  <a:cubicBezTo>
                    <a:pt x="4966" y="577"/>
                    <a:pt x="4968" y="574"/>
                    <a:pt x="4971" y="572"/>
                  </a:cubicBezTo>
                  <a:lnTo>
                    <a:pt x="5019" y="524"/>
                  </a:lnTo>
                  <a:cubicBezTo>
                    <a:pt x="5025" y="518"/>
                    <a:pt x="5033" y="514"/>
                    <a:pt x="5041" y="514"/>
                  </a:cubicBezTo>
                  <a:lnTo>
                    <a:pt x="5089" y="514"/>
                  </a:lnTo>
                  <a:lnTo>
                    <a:pt x="5121" y="514"/>
                  </a:lnTo>
                  <a:lnTo>
                    <a:pt x="5169" y="514"/>
                  </a:lnTo>
                  <a:lnTo>
                    <a:pt x="5201" y="514"/>
                  </a:lnTo>
                  <a:lnTo>
                    <a:pt x="5249" y="514"/>
                  </a:lnTo>
                  <a:cubicBezTo>
                    <a:pt x="5258" y="514"/>
                    <a:pt x="5266" y="518"/>
                    <a:pt x="5272" y="524"/>
                  </a:cubicBezTo>
                  <a:lnTo>
                    <a:pt x="5320" y="572"/>
                  </a:lnTo>
                  <a:lnTo>
                    <a:pt x="5297" y="562"/>
                  </a:lnTo>
                  <a:lnTo>
                    <a:pt x="5329" y="562"/>
                  </a:lnTo>
                  <a:lnTo>
                    <a:pt x="5377" y="562"/>
                  </a:lnTo>
                  <a:cubicBezTo>
                    <a:pt x="5386" y="562"/>
                    <a:pt x="5394" y="566"/>
                    <a:pt x="5400" y="572"/>
                  </a:cubicBezTo>
                  <a:lnTo>
                    <a:pt x="5432" y="604"/>
                  </a:lnTo>
                  <a:lnTo>
                    <a:pt x="5409" y="594"/>
                  </a:lnTo>
                  <a:lnTo>
                    <a:pt x="5457" y="594"/>
                  </a:lnTo>
                  <a:cubicBezTo>
                    <a:pt x="5464" y="594"/>
                    <a:pt x="5470" y="596"/>
                    <a:pt x="5475" y="600"/>
                  </a:cubicBezTo>
                  <a:lnTo>
                    <a:pt x="5523" y="632"/>
                  </a:lnTo>
                  <a:lnTo>
                    <a:pt x="5505" y="626"/>
                  </a:lnTo>
                  <a:lnTo>
                    <a:pt x="5537" y="626"/>
                  </a:lnTo>
                  <a:cubicBezTo>
                    <a:pt x="5546" y="626"/>
                    <a:pt x="5554" y="630"/>
                    <a:pt x="5560" y="636"/>
                  </a:cubicBezTo>
                  <a:lnTo>
                    <a:pt x="5608" y="684"/>
                  </a:lnTo>
                  <a:lnTo>
                    <a:pt x="5640" y="716"/>
                  </a:lnTo>
                  <a:lnTo>
                    <a:pt x="5617" y="706"/>
                  </a:lnTo>
                  <a:lnTo>
                    <a:pt x="5665" y="706"/>
                  </a:lnTo>
                  <a:cubicBezTo>
                    <a:pt x="5672" y="706"/>
                    <a:pt x="5678" y="708"/>
                    <a:pt x="5683" y="712"/>
                  </a:cubicBezTo>
                  <a:lnTo>
                    <a:pt x="5731" y="744"/>
                  </a:lnTo>
                  <a:lnTo>
                    <a:pt x="5682" y="766"/>
                  </a:lnTo>
                  <a:lnTo>
                    <a:pt x="5714" y="510"/>
                  </a:lnTo>
                  <a:cubicBezTo>
                    <a:pt x="5715" y="501"/>
                    <a:pt x="5720" y="493"/>
                    <a:pt x="5728" y="488"/>
                  </a:cubicBezTo>
                  <a:lnTo>
                    <a:pt x="5776" y="456"/>
                  </a:lnTo>
                  <a:cubicBezTo>
                    <a:pt x="5781" y="452"/>
                    <a:pt x="5787" y="450"/>
                    <a:pt x="5793" y="450"/>
                  </a:cubicBezTo>
                  <a:lnTo>
                    <a:pt x="5841" y="450"/>
                  </a:lnTo>
                  <a:cubicBezTo>
                    <a:pt x="5856" y="450"/>
                    <a:pt x="5868" y="460"/>
                    <a:pt x="5872" y="474"/>
                  </a:cubicBezTo>
                  <a:lnTo>
                    <a:pt x="5904" y="586"/>
                  </a:lnTo>
                  <a:lnTo>
                    <a:pt x="5851" y="572"/>
                  </a:lnTo>
                  <a:lnTo>
                    <a:pt x="5899" y="524"/>
                  </a:lnTo>
                  <a:lnTo>
                    <a:pt x="5893" y="532"/>
                  </a:lnTo>
                  <a:lnTo>
                    <a:pt x="5925" y="468"/>
                  </a:lnTo>
                  <a:cubicBezTo>
                    <a:pt x="5930" y="457"/>
                    <a:pt x="5941" y="450"/>
                    <a:pt x="5953" y="450"/>
                  </a:cubicBezTo>
                  <a:lnTo>
                    <a:pt x="6001" y="450"/>
                  </a:lnTo>
                  <a:lnTo>
                    <a:pt x="5979" y="460"/>
                  </a:lnTo>
                  <a:lnTo>
                    <a:pt x="6027" y="412"/>
                  </a:lnTo>
                  <a:lnTo>
                    <a:pt x="6019" y="424"/>
                  </a:lnTo>
                  <a:lnTo>
                    <a:pt x="6051" y="328"/>
                  </a:lnTo>
                  <a:cubicBezTo>
                    <a:pt x="6057" y="312"/>
                    <a:pt x="6075" y="303"/>
                    <a:pt x="6092" y="308"/>
                  </a:cubicBezTo>
                  <a:cubicBezTo>
                    <a:pt x="6108" y="314"/>
                    <a:pt x="6117" y="332"/>
                    <a:pt x="6112" y="349"/>
                  </a:cubicBezTo>
                  <a:lnTo>
                    <a:pt x="6080" y="445"/>
                  </a:lnTo>
                  <a:cubicBezTo>
                    <a:pt x="6078" y="449"/>
                    <a:pt x="6076" y="454"/>
                    <a:pt x="6072" y="457"/>
                  </a:cubicBezTo>
                  <a:lnTo>
                    <a:pt x="6024" y="505"/>
                  </a:lnTo>
                  <a:cubicBezTo>
                    <a:pt x="6018" y="511"/>
                    <a:pt x="6010" y="514"/>
                    <a:pt x="6001" y="514"/>
                  </a:cubicBezTo>
                  <a:lnTo>
                    <a:pt x="5953" y="514"/>
                  </a:lnTo>
                  <a:lnTo>
                    <a:pt x="5982" y="497"/>
                  </a:lnTo>
                  <a:lnTo>
                    <a:pt x="5950" y="561"/>
                  </a:lnTo>
                  <a:cubicBezTo>
                    <a:pt x="5949" y="564"/>
                    <a:pt x="5947" y="567"/>
                    <a:pt x="5944" y="569"/>
                  </a:cubicBezTo>
                  <a:lnTo>
                    <a:pt x="5896" y="617"/>
                  </a:lnTo>
                  <a:cubicBezTo>
                    <a:pt x="5888" y="625"/>
                    <a:pt x="5876" y="628"/>
                    <a:pt x="5865" y="625"/>
                  </a:cubicBezTo>
                  <a:cubicBezTo>
                    <a:pt x="5854" y="623"/>
                    <a:pt x="5846" y="614"/>
                    <a:pt x="5843" y="603"/>
                  </a:cubicBezTo>
                  <a:lnTo>
                    <a:pt x="5811" y="491"/>
                  </a:lnTo>
                  <a:lnTo>
                    <a:pt x="5841" y="514"/>
                  </a:lnTo>
                  <a:lnTo>
                    <a:pt x="5793" y="514"/>
                  </a:lnTo>
                  <a:lnTo>
                    <a:pt x="5811" y="509"/>
                  </a:lnTo>
                  <a:lnTo>
                    <a:pt x="5763" y="541"/>
                  </a:lnTo>
                  <a:lnTo>
                    <a:pt x="5777" y="518"/>
                  </a:lnTo>
                  <a:lnTo>
                    <a:pt x="5745" y="774"/>
                  </a:lnTo>
                  <a:cubicBezTo>
                    <a:pt x="5744" y="785"/>
                    <a:pt x="5737" y="795"/>
                    <a:pt x="5727" y="800"/>
                  </a:cubicBezTo>
                  <a:cubicBezTo>
                    <a:pt x="5717" y="804"/>
                    <a:pt x="5705" y="803"/>
                    <a:pt x="5696" y="797"/>
                  </a:cubicBezTo>
                  <a:lnTo>
                    <a:pt x="5648" y="765"/>
                  </a:lnTo>
                  <a:lnTo>
                    <a:pt x="5665" y="770"/>
                  </a:lnTo>
                  <a:lnTo>
                    <a:pt x="5617" y="770"/>
                  </a:lnTo>
                  <a:cubicBezTo>
                    <a:pt x="5609" y="770"/>
                    <a:pt x="5601" y="767"/>
                    <a:pt x="5595" y="761"/>
                  </a:cubicBezTo>
                  <a:lnTo>
                    <a:pt x="5563" y="729"/>
                  </a:lnTo>
                  <a:lnTo>
                    <a:pt x="5515" y="681"/>
                  </a:lnTo>
                  <a:lnTo>
                    <a:pt x="5537" y="690"/>
                  </a:lnTo>
                  <a:lnTo>
                    <a:pt x="5505" y="690"/>
                  </a:lnTo>
                  <a:cubicBezTo>
                    <a:pt x="5499" y="690"/>
                    <a:pt x="5493" y="689"/>
                    <a:pt x="5488" y="685"/>
                  </a:cubicBezTo>
                  <a:lnTo>
                    <a:pt x="5440" y="653"/>
                  </a:lnTo>
                  <a:lnTo>
                    <a:pt x="5457" y="658"/>
                  </a:lnTo>
                  <a:lnTo>
                    <a:pt x="5409" y="658"/>
                  </a:lnTo>
                  <a:cubicBezTo>
                    <a:pt x="5401" y="658"/>
                    <a:pt x="5393" y="655"/>
                    <a:pt x="5387" y="649"/>
                  </a:cubicBezTo>
                  <a:lnTo>
                    <a:pt x="5355" y="617"/>
                  </a:lnTo>
                  <a:lnTo>
                    <a:pt x="5377" y="626"/>
                  </a:lnTo>
                  <a:lnTo>
                    <a:pt x="5329" y="626"/>
                  </a:lnTo>
                  <a:lnTo>
                    <a:pt x="5297" y="626"/>
                  </a:lnTo>
                  <a:cubicBezTo>
                    <a:pt x="5289" y="626"/>
                    <a:pt x="5281" y="623"/>
                    <a:pt x="5275" y="617"/>
                  </a:cubicBezTo>
                  <a:lnTo>
                    <a:pt x="5227" y="569"/>
                  </a:lnTo>
                  <a:lnTo>
                    <a:pt x="5249" y="578"/>
                  </a:lnTo>
                  <a:lnTo>
                    <a:pt x="5201" y="578"/>
                  </a:lnTo>
                  <a:lnTo>
                    <a:pt x="5169" y="578"/>
                  </a:lnTo>
                  <a:lnTo>
                    <a:pt x="5121" y="578"/>
                  </a:lnTo>
                  <a:lnTo>
                    <a:pt x="5089" y="578"/>
                  </a:lnTo>
                  <a:lnTo>
                    <a:pt x="5041" y="578"/>
                  </a:lnTo>
                  <a:lnTo>
                    <a:pt x="5064" y="569"/>
                  </a:lnTo>
                  <a:lnTo>
                    <a:pt x="5016" y="617"/>
                  </a:lnTo>
                  <a:lnTo>
                    <a:pt x="5022" y="609"/>
                  </a:lnTo>
                  <a:lnTo>
                    <a:pt x="4990" y="673"/>
                  </a:lnTo>
                  <a:cubicBezTo>
                    <a:pt x="4989" y="676"/>
                    <a:pt x="4987" y="679"/>
                    <a:pt x="4984" y="681"/>
                  </a:cubicBezTo>
                  <a:lnTo>
                    <a:pt x="4936" y="729"/>
                  </a:lnTo>
                  <a:cubicBezTo>
                    <a:pt x="4929" y="736"/>
                    <a:pt x="4920" y="739"/>
                    <a:pt x="4910" y="738"/>
                  </a:cubicBezTo>
                  <a:cubicBezTo>
                    <a:pt x="4901" y="737"/>
                    <a:pt x="4892" y="732"/>
                    <a:pt x="4887" y="724"/>
                  </a:cubicBezTo>
                  <a:lnTo>
                    <a:pt x="4855" y="676"/>
                  </a:lnTo>
                  <a:lnTo>
                    <a:pt x="4904" y="681"/>
                  </a:lnTo>
                  <a:lnTo>
                    <a:pt x="4856" y="729"/>
                  </a:lnTo>
                  <a:cubicBezTo>
                    <a:pt x="4844" y="742"/>
                    <a:pt x="4823" y="742"/>
                    <a:pt x="4811" y="729"/>
                  </a:cubicBezTo>
                  <a:lnTo>
                    <a:pt x="4763" y="681"/>
                  </a:lnTo>
                  <a:lnTo>
                    <a:pt x="4785" y="690"/>
                  </a:lnTo>
                  <a:lnTo>
                    <a:pt x="4753" y="690"/>
                  </a:lnTo>
                  <a:lnTo>
                    <a:pt x="4776" y="681"/>
                  </a:lnTo>
                  <a:lnTo>
                    <a:pt x="4728" y="729"/>
                  </a:lnTo>
                  <a:lnTo>
                    <a:pt x="4696" y="761"/>
                  </a:lnTo>
                  <a:cubicBezTo>
                    <a:pt x="4690" y="767"/>
                    <a:pt x="4682" y="770"/>
                    <a:pt x="4673" y="770"/>
                  </a:cubicBezTo>
                  <a:lnTo>
                    <a:pt x="4625" y="770"/>
                  </a:lnTo>
                  <a:lnTo>
                    <a:pt x="4577" y="770"/>
                  </a:lnTo>
                  <a:cubicBezTo>
                    <a:pt x="4569" y="770"/>
                    <a:pt x="4561" y="767"/>
                    <a:pt x="4555" y="761"/>
                  </a:cubicBezTo>
                  <a:lnTo>
                    <a:pt x="4523" y="729"/>
                  </a:lnTo>
                  <a:lnTo>
                    <a:pt x="4545" y="738"/>
                  </a:lnTo>
                  <a:lnTo>
                    <a:pt x="4497" y="738"/>
                  </a:lnTo>
                  <a:lnTo>
                    <a:pt x="4465" y="738"/>
                  </a:lnTo>
                  <a:lnTo>
                    <a:pt x="4417" y="738"/>
                  </a:lnTo>
                  <a:lnTo>
                    <a:pt x="4369" y="738"/>
                  </a:lnTo>
                  <a:lnTo>
                    <a:pt x="4337" y="738"/>
                  </a:lnTo>
                  <a:lnTo>
                    <a:pt x="4289" y="738"/>
                  </a:lnTo>
                  <a:lnTo>
                    <a:pt x="4257" y="738"/>
                  </a:lnTo>
                  <a:lnTo>
                    <a:pt x="4275" y="733"/>
                  </a:lnTo>
                  <a:lnTo>
                    <a:pt x="4227" y="765"/>
                  </a:lnTo>
                  <a:lnTo>
                    <a:pt x="4179" y="797"/>
                  </a:lnTo>
                  <a:cubicBezTo>
                    <a:pt x="4174" y="801"/>
                    <a:pt x="4168" y="802"/>
                    <a:pt x="4161" y="802"/>
                  </a:cubicBezTo>
                  <a:lnTo>
                    <a:pt x="4129" y="802"/>
                  </a:lnTo>
                  <a:lnTo>
                    <a:pt x="4147" y="797"/>
                  </a:lnTo>
                  <a:lnTo>
                    <a:pt x="4099" y="829"/>
                  </a:lnTo>
                  <a:cubicBezTo>
                    <a:pt x="4094" y="833"/>
                    <a:pt x="4088" y="834"/>
                    <a:pt x="4081" y="834"/>
                  </a:cubicBezTo>
                  <a:lnTo>
                    <a:pt x="4033" y="834"/>
                  </a:lnTo>
                  <a:lnTo>
                    <a:pt x="4060" y="820"/>
                  </a:lnTo>
                  <a:lnTo>
                    <a:pt x="4028" y="868"/>
                  </a:lnTo>
                  <a:cubicBezTo>
                    <a:pt x="4022" y="877"/>
                    <a:pt x="4012" y="882"/>
                    <a:pt x="4001" y="882"/>
                  </a:cubicBezTo>
                  <a:lnTo>
                    <a:pt x="3953" y="882"/>
                  </a:lnTo>
                  <a:lnTo>
                    <a:pt x="3976" y="873"/>
                  </a:lnTo>
                  <a:lnTo>
                    <a:pt x="3944" y="905"/>
                  </a:lnTo>
                  <a:cubicBezTo>
                    <a:pt x="3938" y="911"/>
                    <a:pt x="3930" y="914"/>
                    <a:pt x="3921" y="914"/>
                  </a:cubicBezTo>
                  <a:lnTo>
                    <a:pt x="3873" y="914"/>
                  </a:lnTo>
                  <a:lnTo>
                    <a:pt x="3825" y="914"/>
                  </a:lnTo>
                  <a:lnTo>
                    <a:pt x="3793" y="914"/>
                  </a:lnTo>
                  <a:lnTo>
                    <a:pt x="3745" y="914"/>
                  </a:lnTo>
                  <a:cubicBezTo>
                    <a:pt x="3737" y="914"/>
                    <a:pt x="3729" y="911"/>
                    <a:pt x="3723" y="905"/>
                  </a:cubicBezTo>
                  <a:lnTo>
                    <a:pt x="3691" y="873"/>
                  </a:lnTo>
                  <a:lnTo>
                    <a:pt x="3713" y="882"/>
                  </a:lnTo>
                  <a:lnTo>
                    <a:pt x="3665" y="882"/>
                  </a:lnTo>
                  <a:lnTo>
                    <a:pt x="3617" y="882"/>
                  </a:lnTo>
                  <a:cubicBezTo>
                    <a:pt x="3607" y="882"/>
                    <a:pt x="3597" y="877"/>
                    <a:pt x="3591" y="868"/>
                  </a:cubicBezTo>
                  <a:lnTo>
                    <a:pt x="3559" y="820"/>
                  </a:lnTo>
                  <a:lnTo>
                    <a:pt x="3585" y="834"/>
                  </a:lnTo>
                  <a:lnTo>
                    <a:pt x="3537" y="834"/>
                  </a:lnTo>
                  <a:lnTo>
                    <a:pt x="3505" y="834"/>
                  </a:lnTo>
                  <a:lnTo>
                    <a:pt x="3457" y="834"/>
                  </a:lnTo>
                  <a:lnTo>
                    <a:pt x="3409" y="834"/>
                  </a:lnTo>
                  <a:lnTo>
                    <a:pt x="3377" y="834"/>
                  </a:lnTo>
                  <a:lnTo>
                    <a:pt x="3329" y="834"/>
                  </a:lnTo>
                  <a:lnTo>
                    <a:pt x="3297" y="834"/>
                  </a:lnTo>
                  <a:cubicBezTo>
                    <a:pt x="3291" y="834"/>
                    <a:pt x="3285" y="833"/>
                    <a:pt x="3280" y="829"/>
                  </a:cubicBezTo>
                  <a:lnTo>
                    <a:pt x="3232" y="797"/>
                  </a:lnTo>
                  <a:lnTo>
                    <a:pt x="3249" y="802"/>
                  </a:lnTo>
                  <a:lnTo>
                    <a:pt x="3201" y="802"/>
                  </a:lnTo>
                  <a:lnTo>
                    <a:pt x="3169" y="802"/>
                  </a:lnTo>
                  <a:lnTo>
                    <a:pt x="3121" y="802"/>
                  </a:lnTo>
                  <a:lnTo>
                    <a:pt x="3089" y="802"/>
                  </a:lnTo>
                  <a:cubicBezTo>
                    <a:pt x="3083" y="802"/>
                    <a:pt x="3077" y="801"/>
                    <a:pt x="3072" y="797"/>
                  </a:cubicBezTo>
                  <a:lnTo>
                    <a:pt x="3024" y="765"/>
                  </a:lnTo>
                  <a:lnTo>
                    <a:pt x="3041" y="770"/>
                  </a:lnTo>
                  <a:lnTo>
                    <a:pt x="2993" y="770"/>
                  </a:lnTo>
                  <a:lnTo>
                    <a:pt x="2961" y="770"/>
                  </a:lnTo>
                  <a:lnTo>
                    <a:pt x="2913" y="770"/>
                  </a:lnTo>
                  <a:cubicBezTo>
                    <a:pt x="2905" y="770"/>
                    <a:pt x="2897" y="767"/>
                    <a:pt x="2891" y="761"/>
                  </a:cubicBezTo>
                  <a:lnTo>
                    <a:pt x="2859" y="729"/>
                  </a:lnTo>
                  <a:lnTo>
                    <a:pt x="2811" y="681"/>
                  </a:lnTo>
                  <a:lnTo>
                    <a:pt x="2833" y="690"/>
                  </a:lnTo>
                  <a:lnTo>
                    <a:pt x="2785" y="690"/>
                  </a:lnTo>
                  <a:lnTo>
                    <a:pt x="2753" y="690"/>
                  </a:lnTo>
                  <a:lnTo>
                    <a:pt x="2705" y="690"/>
                  </a:lnTo>
                  <a:lnTo>
                    <a:pt x="2735" y="670"/>
                  </a:lnTo>
                  <a:lnTo>
                    <a:pt x="2703" y="750"/>
                  </a:lnTo>
                  <a:cubicBezTo>
                    <a:pt x="2698" y="763"/>
                    <a:pt x="2687" y="770"/>
                    <a:pt x="2673" y="770"/>
                  </a:cubicBezTo>
                  <a:lnTo>
                    <a:pt x="2625" y="770"/>
                  </a:lnTo>
                  <a:lnTo>
                    <a:pt x="2577" y="770"/>
                  </a:lnTo>
                  <a:cubicBezTo>
                    <a:pt x="2569" y="770"/>
                    <a:pt x="2561" y="767"/>
                    <a:pt x="2555" y="761"/>
                  </a:cubicBezTo>
                  <a:lnTo>
                    <a:pt x="2523" y="729"/>
                  </a:lnTo>
                  <a:lnTo>
                    <a:pt x="2545" y="738"/>
                  </a:lnTo>
                  <a:lnTo>
                    <a:pt x="2497" y="738"/>
                  </a:lnTo>
                  <a:cubicBezTo>
                    <a:pt x="2489" y="738"/>
                    <a:pt x="2481" y="735"/>
                    <a:pt x="2475" y="729"/>
                  </a:cubicBezTo>
                  <a:lnTo>
                    <a:pt x="2427" y="681"/>
                  </a:lnTo>
                  <a:lnTo>
                    <a:pt x="2449" y="690"/>
                  </a:lnTo>
                  <a:lnTo>
                    <a:pt x="2417" y="690"/>
                  </a:lnTo>
                  <a:lnTo>
                    <a:pt x="2369" y="690"/>
                  </a:lnTo>
                  <a:cubicBezTo>
                    <a:pt x="2361" y="690"/>
                    <a:pt x="2353" y="687"/>
                    <a:pt x="2347" y="681"/>
                  </a:cubicBezTo>
                  <a:lnTo>
                    <a:pt x="2315" y="649"/>
                  </a:lnTo>
                  <a:lnTo>
                    <a:pt x="2337" y="658"/>
                  </a:lnTo>
                  <a:lnTo>
                    <a:pt x="2289" y="658"/>
                  </a:lnTo>
                  <a:cubicBezTo>
                    <a:pt x="2283" y="658"/>
                    <a:pt x="2277" y="657"/>
                    <a:pt x="2272" y="653"/>
                  </a:cubicBezTo>
                  <a:lnTo>
                    <a:pt x="2224" y="621"/>
                  </a:lnTo>
                  <a:lnTo>
                    <a:pt x="2241" y="626"/>
                  </a:lnTo>
                  <a:lnTo>
                    <a:pt x="2209" y="626"/>
                  </a:lnTo>
                  <a:cubicBezTo>
                    <a:pt x="2201" y="626"/>
                    <a:pt x="2193" y="623"/>
                    <a:pt x="2187" y="617"/>
                  </a:cubicBezTo>
                  <a:lnTo>
                    <a:pt x="2139" y="569"/>
                  </a:lnTo>
                  <a:lnTo>
                    <a:pt x="2161" y="578"/>
                  </a:lnTo>
                  <a:lnTo>
                    <a:pt x="2129" y="578"/>
                  </a:lnTo>
                  <a:cubicBezTo>
                    <a:pt x="2117" y="578"/>
                    <a:pt x="2105" y="571"/>
                    <a:pt x="2100" y="559"/>
                  </a:cubicBezTo>
                  <a:lnTo>
                    <a:pt x="2052" y="447"/>
                  </a:lnTo>
                  <a:lnTo>
                    <a:pt x="2064" y="461"/>
                  </a:lnTo>
                  <a:lnTo>
                    <a:pt x="2016" y="429"/>
                  </a:lnTo>
                  <a:lnTo>
                    <a:pt x="2033" y="434"/>
                  </a:lnTo>
                  <a:lnTo>
                    <a:pt x="2001" y="434"/>
                  </a:lnTo>
                  <a:cubicBezTo>
                    <a:pt x="1995" y="434"/>
                    <a:pt x="1989" y="433"/>
                    <a:pt x="1984" y="429"/>
                  </a:cubicBezTo>
                  <a:lnTo>
                    <a:pt x="1936" y="397"/>
                  </a:lnTo>
                  <a:lnTo>
                    <a:pt x="1953" y="402"/>
                  </a:lnTo>
                  <a:lnTo>
                    <a:pt x="1921" y="402"/>
                  </a:lnTo>
                  <a:cubicBezTo>
                    <a:pt x="1915" y="402"/>
                    <a:pt x="1909" y="401"/>
                    <a:pt x="1904" y="397"/>
                  </a:cubicBezTo>
                  <a:lnTo>
                    <a:pt x="1856" y="365"/>
                  </a:lnTo>
                  <a:lnTo>
                    <a:pt x="1873" y="370"/>
                  </a:lnTo>
                  <a:lnTo>
                    <a:pt x="1825" y="370"/>
                  </a:lnTo>
                  <a:lnTo>
                    <a:pt x="1793" y="370"/>
                  </a:lnTo>
                  <a:lnTo>
                    <a:pt x="1745" y="370"/>
                  </a:lnTo>
                  <a:lnTo>
                    <a:pt x="1713" y="370"/>
                  </a:lnTo>
                  <a:lnTo>
                    <a:pt x="1665" y="370"/>
                  </a:lnTo>
                  <a:cubicBezTo>
                    <a:pt x="1657" y="370"/>
                    <a:pt x="1649" y="367"/>
                    <a:pt x="1643" y="361"/>
                  </a:cubicBezTo>
                  <a:lnTo>
                    <a:pt x="1595" y="313"/>
                  </a:lnTo>
                  <a:lnTo>
                    <a:pt x="1563" y="281"/>
                  </a:lnTo>
                  <a:lnTo>
                    <a:pt x="1568" y="285"/>
                  </a:lnTo>
                  <a:lnTo>
                    <a:pt x="1520" y="253"/>
                  </a:lnTo>
                  <a:lnTo>
                    <a:pt x="1537" y="258"/>
                  </a:lnTo>
                  <a:lnTo>
                    <a:pt x="1505" y="258"/>
                  </a:lnTo>
                  <a:cubicBezTo>
                    <a:pt x="1497" y="258"/>
                    <a:pt x="1489" y="255"/>
                    <a:pt x="1483" y="249"/>
                  </a:cubicBezTo>
                  <a:lnTo>
                    <a:pt x="1435" y="201"/>
                  </a:lnTo>
                  <a:lnTo>
                    <a:pt x="1440" y="205"/>
                  </a:lnTo>
                  <a:lnTo>
                    <a:pt x="1392" y="173"/>
                  </a:lnTo>
                  <a:lnTo>
                    <a:pt x="1409" y="178"/>
                  </a:lnTo>
                  <a:lnTo>
                    <a:pt x="1377" y="178"/>
                  </a:lnTo>
                  <a:cubicBezTo>
                    <a:pt x="1371" y="178"/>
                    <a:pt x="1365" y="177"/>
                    <a:pt x="1360" y="173"/>
                  </a:cubicBezTo>
                  <a:lnTo>
                    <a:pt x="1312" y="141"/>
                  </a:lnTo>
                  <a:lnTo>
                    <a:pt x="1329" y="146"/>
                  </a:lnTo>
                  <a:lnTo>
                    <a:pt x="1297" y="146"/>
                  </a:lnTo>
                  <a:lnTo>
                    <a:pt x="1249" y="146"/>
                  </a:lnTo>
                  <a:lnTo>
                    <a:pt x="1201" y="146"/>
                  </a:lnTo>
                  <a:lnTo>
                    <a:pt x="1169" y="146"/>
                  </a:lnTo>
                  <a:lnTo>
                    <a:pt x="1121" y="146"/>
                  </a:lnTo>
                  <a:lnTo>
                    <a:pt x="1089" y="146"/>
                  </a:lnTo>
                  <a:lnTo>
                    <a:pt x="1119" y="127"/>
                  </a:lnTo>
                  <a:lnTo>
                    <a:pt x="1071" y="239"/>
                  </a:lnTo>
                  <a:cubicBezTo>
                    <a:pt x="1068" y="245"/>
                    <a:pt x="1064" y="250"/>
                    <a:pt x="1059" y="253"/>
                  </a:cubicBezTo>
                  <a:lnTo>
                    <a:pt x="1011" y="285"/>
                  </a:lnTo>
                  <a:lnTo>
                    <a:pt x="1023" y="270"/>
                  </a:lnTo>
                  <a:lnTo>
                    <a:pt x="991" y="350"/>
                  </a:lnTo>
                  <a:cubicBezTo>
                    <a:pt x="987" y="362"/>
                    <a:pt x="976" y="369"/>
                    <a:pt x="964" y="370"/>
                  </a:cubicBezTo>
                  <a:cubicBezTo>
                    <a:pt x="952" y="371"/>
                    <a:pt x="940" y="365"/>
                    <a:pt x="934" y="355"/>
                  </a:cubicBezTo>
                  <a:lnTo>
                    <a:pt x="886" y="275"/>
                  </a:lnTo>
                  <a:lnTo>
                    <a:pt x="896" y="285"/>
                  </a:lnTo>
                  <a:lnTo>
                    <a:pt x="848" y="253"/>
                  </a:lnTo>
                  <a:lnTo>
                    <a:pt x="865" y="258"/>
                  </a:lnTo>
                  <a:lnTo>
                    <a:pt x="833" y="258"/>
                  </a:lnTo>
                  <a:lnTo>
                    <a:pt x="859" y="246"/>
                  </a:lnTo>
                  <a:lnTo>
                    <a:pt x="811" y="310"/>
                  </a:lnTo>
                  <a:lnTo>
                    <a:pt x="816" y="299"/>
                  </a:lnTo>
                  <a:lnTo>
                    <a:pt x="784" y="411"/>
                  </a:lnTo>
                  <a:cubicBezTo>
                    <a:pt x="781" y="424"/>
                    <a:pt x="769" y="434"/>
                    <a:pt x="755" y="434"/>
                  </a:cubicBezTo>
                  <a:cubicBezTo>
                    <a:pt x="742" y="435"/>
                    <a:pt x="729" y="428"/>
                    <a:pt x="724" y="415"/>
                  </a:cubicBezTo>
                  <a:lnTo>
                    <a:pt x="676" y="303"/>
                  </a:lnTo>
                  <a:lnTo>
                    <a:pt x="688" y="317"/>
                  </a:lnTo>
                  <a:lnTo>
                    <a:pt x="640" y="285"/>
                  </a:lnTo>
                  <a:cubicBezTo>
                    <a:pt x="638" y="284"/>
                    <a:pt x="636" y="283"/>
                    <a:pt x="635" y="281"/>
                  </a:cubicBezTo>
                  <a:lnTo>
                    <a:pt x="603" y="249"/>
                  </a:lnTo>
                  <a:lnTo>
                    <a:pt x="555" y="201"/>
                  </a:lnTo>
                  <a:lnTo>
                    <a:pt x="523" y="169"/>
                  </a:lnTo>
                  <a:lnTo>
                    <a:pt x="528" y="173"/>
                  </a:lnTo>
                  <a:lnTo>
                    <a:pt x="480" y="141"/>
                  </a:lnTo>
                  <a:lnTo>
                    <a:pt x="497" y="146"/>
                  </a:lnTo>
                  <a:lnTo>
                    <a:pt x="449" y="146"/>
                  </a:lnTo>
                  <a:lnTo>
                    <a:pt x="417" y="146"/>
                  </a:lnTo>
                  <a:cubicBezTo>
                    <a:pt x="411" y="146"/>
                    <a:pt x="405" y="145"/>
                    <a:pt x="400" y="141"/>
                  </a:cubicBezTo>
                  <a:lnTo>
                    <a:pt x="352" y="109"/>
                  </a:lnTo>
                  <a:lnTo>
                    <a:pt x="369" y="114"/>
                  </a:lnTo>
                  <a:lnTo>
                    <a:pt x="337" y="114"/>
                  </a:lnTo>
                  <a:lnTo>
                    <a:pt x="289" y="114"/>
                  </a:lnTo>
                  <a:cubicBezTo>
                    <a:pt x="281" y="114"/>
                    <a:pt x="273" y="111"/>
                    <a:pt x="267" y="105"/>
                  </a:cubicBezTo>
                  <a:lnTo>
                    <a:pt x="219" y="57"/>
                  </a:lnTo>
                  <a:lnTo>
                    <a:pt x="241" y="66"/>
                  </a:lnTo>
                  <a:lnTo>
                    <a:pt x="209" y="66"/>
                  </a:lnTo>
                  <a:lnTo>
                    <a:pt x="232" y="57"/>
                  </a:lnTo>
                  <a:lnTo>
                    <a:pt x="184" y="105"/>
                  </a:lnTo>
                  <a:cubicBezTo>
                    <a:pt x="178" y="111"/>
                    <a:pt x="170" y="114"/>
                    <a:pt x="161" y="114"/>
                  </a:cubicBezTo>
                  <a:lnTo>
                    <a:pt x="129" y="114"/>
                  </a:lnTo>
                  <a:cubicBezTo>
                    <a:pt x="121" y="114"/>
                    <a:pt x="113" y="111"/>
                    <a:pt x="107" y="105"/>
                  </a:cubicBezTo>
                  <a:lnTo>
                    <a:pt x="59" y="57"/>
                  </a:lnTo>
                  <a:lnTo>
                    <a:pt x="113" y="37"/>
                  </a:lnTo>
                  <a:lnTo>
                    <a:pt x="65" y="629"/>
                  </a:lnTo>
                  <a:cubicBezTo>
                    <a:pt x="64" y="647"/>
                    <a:pt x="48" y="660"/>
                    <a:pt x="31" y="658"/>
                  </a:cubicBezTo>
                  <a:cubicBezTo>
                    <a:pt x="13" y="657"/>
                    <a:pt x="0" y="641"/>
                    <a:pt x="2" y="624"/>
                  </a:cubicBezTo>
                  <a:close/>
                </a:path>
              </a:pathLst>
            </a:custGeom>
            <a:solidFill>
              <a:srgbClr val="C0C0C0"/>
            </a:solidFill>
            <a:ln w="3175" cap="flat" cmpd="sng">
              <a:solidFill>
                <a:srgbClr val="C0C0C0"/>
              </a:solidFill>
              <a:prstDash val="dash"/>
              <a:bevel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303" name="Rectangle 16"/>
            <p:cNvSpPr>
              <a:spLocks noChangeArrowheads="1"/>
            </p:cNvSpPr>
            <p:nvPr/>
          </p:nvSpPr>
          <p:spPr bwMode="auto">
            <a:xfrm>
              <a:off x="1268" y="2569"/>
              <a:ext cx="156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1200">
                  <a:solidFill>
                    <a:srgbClr val="000000"/>
                  </a:solidFill>
                </a:rPr>
                <a:t>10</a:t>
              </a:r>
              <a:endParaRPr lang="da-DK"/>
            </a:p>
          </p:txBody>
        </p:sp>
        <p:sp>
          <p:nvSpPr>
            <p:cNvPr id="12304" name="Rectangle 17"/>
            <p:cNvSpPr>
              <a:spLocks noChangeArrowheads="1"/>
            </p:cNvSpPr>
            <p:nvPr/>
          </p:nvSpPr>
          <p:spPr bwMode="auto">
            <a:xfrm>
              <a:off x="1268" y="2110"/>
              <a:ext cx="15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1200">
                  <a:solidFill>
                    <a:srgbClr val="000000"/>
                  </a:solidFill>
                </a:rPr>
                <a:t>20</a:t>
              </a:r>
              <a:endParaRPr lang="da-DK"/>
            </a:p>
          </p:txBody>
        </p:sp>
        <p:sp>
          <p:nvSpPr>
            <p:cNvPr id="12305" name="Rectangle 18"/>
            <p:cNvSpPr>
              <a:spLocks noChangeArrowheads="1"/>
            </p:cNvSpPr>
            <p:nvPr/>
          </p:nvSpPr>
          <p:spPr bwMode="auto">
            <a:xfrm>
              <a:off x="1268" y="1650"/>
              <a:ext cx="156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1200">
                  <a:solidFill>
                    <a:srgbClr val="000000"/>
                  </a:solidFill>
                </a:rPr>
                <a:t>30</a:t>
              </a:r>
              <a:endParaRPr lang="da-DK"/>
            </a:p>
          </p:txBody>
        </p:sp>
        <p:sp>
          <p:nvSpPr>
            <p:cNvPr id="12306" name="Rectangle 19"/>
            <p:cNvSpPr>
              <a:spLocks noChangeArrowheads="1"/>
            </p:cNvSpPr>
            <p:nvPr/>
          </p:nvSpPr>
          <p:spPr bwMode="auto">
            <a:xfrm>
              <a:off x="1441" y="2710"/>
              <a:ext cx="96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12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12307" name="Rectangle 20"/>
            <p:cNvSpPr>
              <a:spLocks noChangeArrowheads="1"/>
            </p:cNvSpPr>
            <p:nvPr/>
          </p:nvSpPr>
          <p:spPr bwMode="auto">
            <a:xfrm>
              <a:off x="1599" y="2710"/>
              <a:ext cx="15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1200">
                  <a:solidFill>
                    <a:srgbClr val="000000"/>
                  </a:solidFill>
                </a:rPr>
                <a:t>13</a:t>
              </a:r>
              <a:endParaRPr lang="da-DK"/>
            </a:p>
          </p:txBody>
        </p:sp>
        <p:sp>
          <p:nvSpPr>
            <p:cNvPr id="12308" name="Rectangle 21"/>
            <p:cNvSpPr>
              <a:spLocks noChangeArrowheads="1"/>
            </p:cNvSpPr>
            <p:nvPr/>
          </p:nvSpPr>
          <p:spPr bwMode="auto">
            <a:xfrm>
              <a:off x="1788" y="2710"/>
              <a:ext cx="15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1200">
                  <a:solidFill>
                    <a:srgbClr val="000000"/>
                  </a:solidFill>
                </a:rPr>
                <a:t>25</a:t>
              </a:r>
              <a:endParaRPr lang="da-DK"/>
            </a:p>
          </p:txBody>
        </p:sp>
        <p:sp>
          <p:nvSpPr>
            <p:cNvPr id="12309" name="Rectangle 22"/>
            <p:cNvSpPr>
              <a:spLocks noChangeArrowheads="1"/>
            </p:cNvSpPr>
            <p:nvPr/>
          </p:nvSpPr>
          <p:spPr bwMode="auto">
            <a:xfrm>
              <a:off x="1977" y="2710"/>
              <a:ext cx="15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1200">
                  <a:solidFill>
                    <a:srgbClr val="000000"/>
                  </a:solidFill>
                </a:rPr>
                <a:t>37</a:t>
              </a:r>
              <a:endParaRPr lang="da-DK"/>
            </a:p>
          </p:txBody>
        </p:sp>
        <p:sp>
          <p:nvSpPr>
            <p:cNvPr id="12310" name="Rectangle 23"/>
            <p:cNvSpPr>
              <a:spLocks noChangeArrowheads="1"/>
            </p:cNvSpPr>
            <p:nvPr/>
          </p:nvSpPr>
          <p:spPr bwMode="auto">
            <a:xfrm>
              <a:off x="2165" y="2710"/>
              <a:ext cx="15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1200">
                  <a:solidFill>
                    <a:srgbClr val="000000"/>
                  </a:solidFill>
                </a:rPr>
                <a:t>49</a:t>
              </a:r>
              <a:endParaRPr lang="da-DK"/>
            </a:p>
          </p:txBody>
        </p:sp>
        <p:sp>
          <p:nvSpPr>
            <p:cNvPr id="12311" name="Rectangle 24"/>
            <p:cNvSpPr>
              <a:spLocks noChangeArrowheads="1"/>
            </p:cNvSpPr>
            <p:nvPr/>
          </p:nvSpPr>
          <p:spPr bwMode="auto">
            <a:xfrm>
              <a:off x="2354" y="2710"/>
              <a:ext cx="156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1200">
                  <a:solidFill>
                    <a:srgbClr val="000000"/>
                  </a:solidFill>
                </a:rPr>
                <a:t>61</a:t>
              </a:r>
              <a:endParaRPr lang="da-DK"/>
            </a:p>
          </p:txBody>
        </p:sp>
        <p:sp>
          <p:nvSpPr>
            <p:cNvPr id="12312" name="Rectangle 25"/>
            <p:cNvSpPr>
              <a:spLocks noChangeArrowheads="1"/>
            </p:cNvSpPr>
            <p:nvPr/>
          </p:nvSpPr>
          <p:spPr bwMode="auto">
            <a:xfrm>
              <a:off x="2542" y="2710"/>
              <a:ext cx="15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1200">
                  <a:solidFill>
                    <a:srgbClr val="000000"/>
                  </a:solidFill>
                </a:rPr>
                <a:t>73</a:t>
              </a:r>
              <a:endParaRPr lang="da-DK"/>
            </a:p>
          </p:txBody>
        </p:sp>
        <p:sp>
          <p:nvSpPr>
            <p:cNvPr id="12313" name="Rectangle 26"/>
            <p:cNvSpPr>
              <a:spLocks noChangeArrowheads="1"/>
            </p:cNvSpPr>
            <p:nvPr/>
          </p:nvSpPr>
          <p:spPr bwMode="auto">
            <a:xfrm>
              <a:off x="2731" y="2710"/>
              <a:ext cx="15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1200">
                  <a:solidFill>
                    <a:srgbClr val="000000"/>
                  </a:solidFill>
                </a:rPr>
                <a:t>85</a:t>
              </a:r>
              <a:endParaRPr lang="da-DK"/>
            </a:p>
          </p:txBody>
        </p:sp>
        <p:sp>
          <p:nvSpPr>
            <p:cNvPr id="12314" name="Rectangle 27"/>
            <p:cNvSpPr>
              <a:spLocks noChangeArrowheads="1"/>
            </p:cNvSpPr>
            <p:nvPr/>
          </p:nvSpPr>
          <p:spPr bwMode="auto">
            <a:xfrm>
              <a:off x="2919" y="2710"/>
              <a:ext cx="15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1200">
                  <a:solidFill>
                    <a:srgbClr val="000000"/>
                  </a:solidFill>
                </a:rPr>
                <a:t>97</a:t>
              </a:r>
              <a:endParaRPr lang="da-DK"/>
            </a:p>
          </p:txBody>
        </p:sp>
        <p:sp>
          <p:nvSpPr>
            <p:cNvPr id="12315" name="Rectangle 28"/>
            <p:cNvSpPr>
              <a:spLocks noChangeArrowheads="1"/>
            </p:cNvSpPr>
            <p:nvPr/>
          </p:nvSpPr>
          <p:spPr bwMode="auto">
            <a:xfrm>
              <a:off x="3084" y="2710"/>
              <a:ext cx="211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1200">
                  <a:solidFill>
                    <a:srgbClr val="000000"/>
                  </a:solidFill>
                </a:rPr>
                <a:t>109</a:t>
              </a:r>
              <a:endParaRPr lang="da-DK"/>
            </a:p>
          </p:txBody>
        </p:sp>
        <p:sp>
          <p:nvSpPr>
            <p:cNvPr id="12316" name="Rectangle 29"/>
            <p:cNvSpPr>
              <a:spLocks noChangeArrowheads="1"/>
            </p:cNvSpPr>
            <p:nvPr/>
          </p:nvSpPr>
          <p:spPr bwMode="auto">
            <a:xfrm>
              <a:off x="3272" y="2710"/>
              <a:ext cx="21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1200">
                  <a:solidFill>
                    <a:srgbClr val="000000"/>
                  </a:solidFill>
                </a:rPr>
                <a:t>121</a:t>
              </a:r>
              <a:endParaRPr lang="da-DK"/>
            </a:p>
          </p:txBody>
        </p:sp>
        <p:sp>
          <p:nvSpPr>
            <p:cNvPr id="12317" name="Rectangle 30"/>
            <p:cNvSpPr>
              <a:spLocks noChangeArrowheads="1"/>
            </p:cNvSpPr>
            <p:nvPr/>
          </p:nvSpPr>
          <p:spPr bwMode="auto">
            <a:xfrm>
              <a:off x="3461" y="2710"/>
              <a:ext cx="211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1200">
                  <a:solidFill>
                    <a:srgbClr val="000000"/>
                  </a:solidFill>
                </a:rPr>
                <a:t>133</a:t>
              </a:r>
              <a:endParaRPr lang="da-DK"/>
            </a:p>
          </p:txBody>
        </p:sp>
        <p:sp>
          <p:nvSpPr>
            <p:cNvPr id="12318" name="Rectangle 31"/>
            <p:cNvSpPr>
              <a:spLocks noChangeArrowheads="1"/>
            </p:cNvSpPr>
            <p:nvPr/>
          </p:nvSpPr>
          <p:spPr bwMode="auto">
            <a:xfrm>
              <a:off x="3650" y="2710"/>
              <a:ext cx="211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1200">
                  <a:solidFill>
                    <a:srgbClr val="000000"/>
                  </a:solidFill>
                </a:rPr>
                <a:t>145</a:t>
              </a:r>
              <a:endParaRPr lang="da-DK"/>
            </a:p>
          </p:txBody>
        </p:sp>
        <p:sp>
          <p:nvSpPr>
            <p:cNvPr id="12319" name="Rectangle 32"/>
            <p:cNvSpPr>
              <a:spLocks noChangeArrowheads="1"/>
            </p:cNvSpPr>
            <p:nvPr/>
          </p:nvSpPr>
          <p:spPr bwMode="auto">
            <a:xfrm>
              <a:off x="1183" y="2581"/>
              <a:ext cx="30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b="1">
                  <a:solidFill>
                    <a:srgbClr val="000000"/>
                  </a:solidFill>
                </a:rPr>
                <a:t>Temperature deg C</a:t>
              </a:r>
              <a:endParaRPr lang="da-DK"/>
            </a:p>
          </p:txBody>
        </p:sp>
        <p:sp>
          <p:nvSpPr>
            <p:cNvPr id="12320" name="Rectangle 33"/>
            <p:cNvSpPr>
              <a:spLocks noChangeArrowheads="1"/>
            </p:cNvSpPr>
            <p:nvPr/>
          </p:nvSpPr>
          <p:spPr bwMode="auto">
            <a:xfrm>
              <a:off x="2382" y="2851"/>
              <a:ext cx="567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1100" b="1">
                  <a:solidFill>
                    <a:srgbClr val="000000"/>
                  </a:solidFill>
                </a:rPr>
                <a:t>Time hours</a:t>
              </a:r>
              <a:endParaRPr lang="da-DK"/>
            </a:p>
          </p:txBody>
        </p:sp>
        <p:sp>
          <p:nvSpPr>
            <p:cNvPr id="12321" name="Rectangle 34"/>
            <p:cNvSpPr>
              <a:spLocks noChangeArrowheads="1"/>
            </p:cNvSpPr>
            <p:nvPr/>
          </p:nvSpPr>
          <p:spPr bwMode="auto">
            <a:xfrm>
              <a:off x="1513" y="1165"/>
              <a:ext cx="2907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1500" b="1">
                  <a:solidFill>
                    <a:srgbClr val="000000"/>
                  </a:solidFill>
                </a:rPr>
                <a:t>Change in temperature with time of maize silages </a:t>
              </a:r>
              <a:endParaRPr lang="da-DK"/>
            </a:p>
          </p:txBody>
        </p:sp>
        <p:sp>
          <p:nvSpPr>
            <p:cNvPr id="12322" name="Rectangle 35"/>
            <p:cNvSpPr>
              <a:spLocks noChangeArrowheads="1"/>
            </p:cNvSpPr>
            <p:nvPr/>
          </p:nvSpPr>
          <p:spPr bwMode="auto">
            <a:xfrm>
              <a:off x="2514" y="1303"/>
              <a:ext cx="874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1500" b="1">
                  <a:solidFill>
                    <a:srgbClr val="000000"/>
                  </a:solidFill>
                </a:rPr>
                <a:t>exposed to air</a:t>
              </a:r>
              <a:endParaRPr lang="da-DK"/>
            </a:p>
          </p:txBody>
        </p:sp>
        <p:sp>
          <p:nvSpPr>
            <p:cNvPr id="12323" name="Rectangle 36"/>
            <p:cNvSpPr>
              <a:spLocks noChangeArrowheads="1"/>
            </p:cNvSpPr>
            <p:nvPr/>
          </p:nvSpPr>
          <p:spPr bwMode="auto">
            <a:xfrm>
              <a:off x="3825" y="1869"/>
              <a:ext cx="941" cy="5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324" name="Freeform 37"/>
            <p:cNvSpPr>
              <a:spLocks noEditPoints="1"/>
            </p:cNvSpPr>
            <p:nvPr/>
          </p:nvSpPr>
          <p:spPr bwMode="auto">
            <a:xfrm>
              <a:off x="3822" y="1866"/>
              <a:ext cx="947" cy="590"/>
            </a:xfrm>
            <a:custGeom>
              <a:avLst/>
              <a:gdLst>
                <a:gd name="T0" fmla="*/ 0 w 2512"/>
                <a:gd name="T1" fmla="*/ 3 h 1568"/>
                <a:gd name="T2" fmla="*/ 3 w 2512"/>
                <a:gd name="T3" fmla="*/ 0 h 1568"/>
                <a:gd name="T4" fmla="*/ 944 w 2512"/>
                <a:gd name="T5" fmla="*/ 0 h 1568"/>
                <a:gd name="T6" fmla="*/ 947 w 2512"/>
                <a:gd name="T7" fmla="*/ 3 h 1568"/>
                <a:gd name="T8" fmla="*/ 947 w 2512"/>
                <a:gd name="T9" fmla="*/ 587 h 1568"/>
                <a:gd name="T10" fmla="*/ 944 w 2512"/>
                <a:gd name="T11" fmla="*/ 590 h 1568"/>
                <a:gd name="T12" fmla="*/ 3 w 2512"/>
                <a:gd name="T13" fmla="*/ 590 h 1568"/>
                <a:gd name="T14" fmla="*/ 0 w 2512"/>
                <a:gd name="T15" fmla="*/ 587 h 1568"/>
                <a:gd name="T16" fmla="*/ 0 w 2512"/>
                <a:gd name="T17" fmla="*/ 3 h 1568"/>
                <a:gd name="T18" fmla="*/ 6 w 2512"/>
                <a:gd name="T19" fmla="*/ 587 h 1568"/>
                <a:gd name="T20" fmla="*/ 3 w 2512"/>
                <a:gd name="T21" fmla="*/ 584 h 1568"/>
                <a:gd name="T22" fmla="*/ 944 w 2512"/>
                <a:gd name="T23" fmla="*/ 584 h 1568"/>
                <a:gd name="T24" fmla="*/ 941 w 2512"/>
                <a:gd name="T25" fmla="*/ 587 h 1568"/>
                <a:gd name="T26" fmla="*/ 941 w 2512"/>
                <a:gd name="T27" fmla="*/ 3 h 1568"/>
                <a:gd name="T28" fmla="*/ 944 w 2512"/>
                <a:gd name="T29" fmla="*/ 6 h 1568"/>
                <a:gd name="T30" fmla="*/ 3 w 2512"/>
                <a:gd name="T31" fmla="*/ 6 h 1568"/>
                <a:gd name="T32" fmla="*/ 6 w 2512"/>
                <a:gd name="T33" fmla="*/ 3 h 1568"/>
                <a:gd name="T34" fmla="*/ 6 w 2512"/>
                <a:gd name="T35" fmla="*/ 587 h 15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512"/>
                <a:gd name="T55" fmla="*/ 0 h 1568"/>
                <a:gd name="T56" fmla="*/ 2512 w 2512"/>
                <a:gd name="T57" fmla="*/ 1568 h 15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512" h="156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504" y="0"/>
                  </a:lnTo>
                  <a:cubicBezTo>
                    <a:pt x="2509" y="0"/>
                    <a:pt x="2512" y="4"/>
                    <a:pt x="2512" y="8"/>
                  </a:cubicBezTo>
                  <a:lnTo>
                    <a:pt x="2512" y="1560"/>
                  </a:lnTo>
                  <a:cubicBezTo>
                    <a:pt x="2512" y="1565"/>
                    <a:pt x="2509" y="1568"/>
                    <a:pt x="2504" y="1568"/>
                  </a:cubicBezTo>
                  <a:lnTo>
                    <a:pt x="8" y="1568"/>
                  </a:lnTo>
                  <a:cubicBezTo>
                    <a:pt x="4" y="1568"/>
                    <a:pt x="0" y="1565"/>
                    <a:pt x="0" y="1560"/>
                  </a:cubicBezTo>
                  <a:lnTo>
                    <a:pt x="0" y="8"/>
                  </a:lnTo>
                  <a:close/>
                  <a:moveTo>
                    <a:pt x="16" y="1560"/>
                  </a:moveTo>
                  <a:lnTo>
                    <a:pt x="8" y="1552"/>
                  </a:lnTo>
                  <a:lnTo>
                    <a:pt x="2504" y="1552"/>
                  </a:lnTo>
                  <a:lnTo>
                    <a:pt x="2496" y="1560"/>
                  </a:lnTo>
                  <a:lnTo>
                    <a:pt x="2496" y="8"/>
                  </a:lnTo>
                  <a:lnTo>
                    <a:pt x="250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56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325" name="Freeform 38"/>
            <p:cNvSpPr>
              <a:spLocks/>
            </p:cNvSpPr>
            <p:nvPr/>
          </p:nvSpPr>
          <p:spPr bwMode="auto">
            <a:xfrm>
              <a:off x="3888" y="1932"/>
              <a:ext cx="181" cy="24"/>
            </a:xfrm>
            <a:custGeom>
              <a:avLst/>
              <a:gdLst>
                <a:gd name="T0" fmla="*/ 12 w 480"/>
                <a:gd name="T1" fmla="*/ 0 h 64"/>
                <a:gd name="T2" fmla="*/ 169 w 480"/>
                <a:gd name="T3" fmla="*/ 0 h 64"/>
                <a:gd name="T4" fmla="*/ 181 w 480"/>
                <a:gd name="T5" fmla="*/ 12 h 64"/>
                <a:gd name="T6" fmla="*/ 169 w 480"/>
                <a:gd name="T7" fmla="*/ 24 h 64"/>
                <a:gd name="T8" fmla="*/ 12 w 480"/>
                <a:gd name="T9" fmla="*/ 24 h 64"/>
                <a:gd name="T10" fmla="*/ 0 w 480"/>
                <a:gd name="T11" fmla="*/ 12 h 64"/>
                <a:gd name="T12" fmla="*/ 12 w 480"/>
                <a:gd name="T13" fmla="*/ 0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0"/>
                <a:gd name="T22" fmla="*/ 0 h 64"/>
                <a:gd name="T23" fmla="*/ 480 w 480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0" h="64">
                  <a:moveTo>
                    <a:pt x="32" y="0"/>
                  </a:moveTo>
                  <a:lnTo>
                    <a:pt x="448" y="0"/>
                  </a:lnTo>
                  <a:cubicBezTo>
                    <a:pt x="466" y="0"/>
                    <a:pt x="480" y="15"/>
                    <a:pt x="480" y="32"/>
                  </a:cubicBezTo>
                  <a:cubicBezTo>
                    <a:pt x="480" y="50"/>
                    <a:pt x="466" y="64"/>
                    <a:pt x="448" y="64"/>
                  </a:cubicBezTo>
                  <a:lnTo>
                    <a:pt x="32" y="64"/>
                  </a:lnTo>
                  <a:cubicBezTo>
                    <a:pt x="15" y="64"/>
                    <a:pt x="0" y="50"/>
                    <a:pt x="0" y="32"/>
                  </a:cubicBezTo>
                  <a:cubicBezTo>
                    <a:pt x="0" y="15"/>
                    <a:pt x="15" y="0"/>
                    <a:pt x="32" y="0"/>
                  </a:cubicBezTo>
                  <a:close/>
                </a:path>
              </a:pathLst>
            </a:custGeom>
            <a:solidFill>
              <a:srgbClr val="FF0000"/>
            </a:solidFill>
            <a:ln w="9525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326" name="Rectangle 39"/>
            <p:cNvSpPr>
              <a:spLocks noChangeArrowheads="1"/>
            </p:cNvSpPr>
            <p:nvPr/>
          </p:nvSpPr>
          <p:spPr bwMode="auto">
            <a:xfrm>
              <a:off x="4076" y="1899"/>
              <a:ext cx="465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1100">
                  <a:solidFill>
                    <a:srgbClr val="000000"/>
                  </a:solidFill>
                </a:rPr>
                <a:t>Untreated</a:t>
              </a:r>
              <a:endParaRPr lang="da-DK"/>
            </a:p>
          </p:txBody>
        </p:sp>
        <p:sp>
          <p:nvSpPr>
            <p:cNvPr id="12327" name="Freeform 40"/>
            <p:cNvSpPr>
              <a:spLocks/>
            </p:cNvSpPr>
            <p:nvPr/>
          </p:nvSpPr>
          <p:spPr bwMode="auto">
            <a:xfrm>
              <a:off x="3888" y="2077"/>
              <a:ext cx="181" cy="24"/>
            </a:xfrm>
            <a:custGeom>
              <a:avLst/>
              <a:gdLst>
                <a:gd name="T0" fmla="*/ 12 w 480"/>
                <a:gd name="T1" fmla="*/ 0 h 64"/>
                <a:gd name="T2" fmla="*/ 169 w 480"/>
                <a:gd name="T3" fmla="*/ 0 h 64"/>
                <a:gd name="T4" fmla="*/ 181 w 480"/>
                <a:gd name="T5" fmla="*/ 12 h 64"/>
                <a:gd name="T6" fmla="*/ 169 w 480"/>
                <a:gd name="T7" fmla="*/ 24 h 64"/>
                <a:gd name="T8" fmla="*/ 12 w 480"/>
                <a:gd name="T9" fmla="*/ 24 h 64"/>
                <a:gd name="T10" fmla="*/ 0 w 480"/>
                <a:gd name="T11" fmla="*/ 12 h 64"/>
                <a:gd name="T12" fmla="*/ 12 w 480"/>
                <a:gd name="T13" fmla="*/ 0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0"/>
                <a:gd name="T22" fmla="*/ 0 h 64"/>
                <a:gd name="T23" fmla="*/ 480 w 480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0" h="64">
                  <a:moveTo>
                    <a:pt x="32" y="0"/>
                  </a:moveTo>
                  <a:lnTo>
                    <a:pt x="448" y="0"/>
                  </a:lnTo>
                  <a:cubicBezTo>
                    <a:pt x="466" y="0"/>
                    <a:pt x="480" y="15"/>
                    <a:pt x="480" y="32"/>
                  </a:cubicBezTo>
                  <a:cubicBezTo>
                    <a:pt x="480" y="50"/>
                    <a:pt x="466" y="64"/>
                    <a:pt x="448" y="64"/>
                  </a:cubicBezTo>
                  <a:lnTo>
                    <a:pt x="32" y="64"/>
                  </a:lnTo>
                  <a:cubicBezTo>
                    <a:pt x="15" y="64"/>
                    <a:pt x="0" y="50"/>
                    <a:pt x="0" y="32"/>
                  </a:cubicBezTo>
                  <a:cubicBezTo>
                    <a:pt x="0" y="15"/>
                    <a:pt x="15" y="0"/>
                    <a:pt x="32" y="0"/>
                  </a:cubicBezTo>
                  <a:close/>
                </a:path>
              </a:pathLst>
            </a:custGeom>
            <a:solidFill>
              <a:srgbClr val="00FFFF"/>
            </a:solidFill>
            <a:ln w="9525" cap="flat">
              <a:solidFill>
                <a:srgbClr val="00FFFF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328" name="Rectangle 41"/>
            <p:cNvSpPr>
              <a:spLocks noChangeArrowheads="1"/>
            </p:cNvSpPr>
            <p:nvPr/>
          </p:nvSpPr>
          <p:spPr bwMode="auto">
            <a:xfrm>
              <a:off x="4076" y="2046"/>
              <a:ext cx="50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1100">
                  <a:solidFill>
                    <a:srgbClr val="000000"/>
                  </a:solidFill>
                </a:rPr>
                <a:t>ProSil M-100</a:t>
              </a:r>
              <a:endParaRPr lang="da-DK"/>
            </a:p>
          </p:txBody>
        </p:sp>
        <p:sp>
          <p:nvSpPr>
            <p:cNvPr id="12329" name="Freeform 42"/>
            <p:cNvSpPr>
              <a:spLocks/>
            </p:cNvSpPr>
            <p:nvPr/>
          </p:nvSpPr>
          <p:spPr bwMode="auto">
            <a:xfrm>
              <a:off x="3888" y="2221"/>
              <a:ext cx="181" cy="25"/>
            </a:xfrm>
            <a:custGeom>
              <a:avLst/>
              <a:gdLst>
                <a:gd name="T0" fmla="*/ 12 w 480"/>
                <a:gd name="T1" fmla="*/ 0 h 64"/>
                <a:gd name="T2" fmla="*/ 169 w 480"/>
                <a:gd name="T3" fmla="*/ 0 h 64"/>
                <a:gd name="T4" fmla="*/ 181 w 480"/>
                <a:gd name="T5" fmla="*/ 13 h 64"/>
                <a:gd name="T6" fmla="*/ 169 w 480"/>
                <a:gd name="T7" fmla="*/ 25 h 64"/>
                <a:gd name="T8" fmla="*/ 12 w 480"/>
                <a:gd name="T9" fmla="*/ 25 h 64"/>
                <a:gd name="T10" fmla="*/ 0 w 480"/>
                <a:gd name="T11" fmla="*/ 13 h 64"/>
                <a:gd name="T12" fmla="*/ 12 w 480"/>
                <a:gd name="T13" fmla="*/ 0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0"/>
                <a:gd name="T22" fmla="*/ 0 h 64"/>
                <a:gd name="T23" fmla="*/ 480 w 480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0" h="64">
                  <a:moveTo>
                    <a:pt x="32" y="0"/>
                  </a:moveTo>
                  <a:lnTo>
                    <a:pt x="448" y="0"/>
                  </a:lnTo>
                  <a:cubicBezTo>
                    <a:pt x="466" y="0"/>
                    <a:pt x="480" y="15"/>
                    <a:pt x="480" y="32"/>
                  </a:cubicBezTo>
                  <a:cubicBezTo>
                    <a:pt x="480" y="50"/>
                    <a:pt x="466" y="64"/>
                    <a:pt x="448" y="64"/>
                  </a:cubicBezTo>
                  <a:lnTo>
                    <a:pt x="32" y="64"/>
                  </a:lnTo>
                  <a:cubicBezTo>
                    <a:pt x="15" y="64"/>
                    <a:pt x="0" y="50"/>
                    <a:pt x="0" y="32"/>
                  </a:cubicBezTo>
                  <a:cubicBezTo>
                    <a:pt x="0" y="15"/>
                    <a:pt x="15" y="0"/>
                    <a:pt x="32" y="0"/>
                  </a:cubicBezTo>
                  <a:close/>
                </a:path>
              </a:pathLst>
            </a:custGeom>
            <a:solidFill>
              <a:srgbClr val="0000FF"/>
            </a:solidFill>
            <a:ln w="9525" cap="flat">
              <a:solidFill>
                <a:srgbClr val="0000FF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330" name="Rectangle 43"/>
            <p:cNvSpPr>
              <a:spLocks noChangeArrowheads="1"/>
            </p:cNvSpPr>
            <p:nvPr/>
          </p:nvSpPr>
          <p:spPr bwMode="auto">
            <a:xfrm>
              <a:off x="4076" y="2192"/>
              <a:ext cx="43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1100">
                  <a:solidFill>
                    <a:srgbClr val="000000"/>
                  </a:solidFill>
                </a:rPr>
                <a:t>Homoferm.</a:t>
              </a:r>
              <a:endParaRPr lang="da-DK"/>
            </a:p>
          </p:txBody>
        </p:sp>
        <p:sp>
          <p:nvSpPr>
            <p:cNvPr id="12331" name="Freeform 44"/>
            <p:cNvSpPr>
              <a:spLocks/>
            </p:cNvSpPr>
            <p:nvPr/>
          </p:nvSpPr>
          <p:spPr bwMode="auto">
            <a:xfrm>
              <a:off x="3888" y="2372"/>
              <a:ext cx="181" cy="24"/>
            </a:xfrm>
            <a:custGeom>
              <a:avLst/>
              <a:gdLst>
                <a:gd name="T0" fmla="*/ 12 w 480"/>
                <a:gd name="T1" fmla="*/ 0 h 64"/>
                <a:gd name="T2" fmla="*/ 169 w 480"/>
                <a:gd name="T3" fmla="*/ 0 h 64"/>
                <a:gd name="T4" fmla="*/ 181 w 480"/>
                <a:gd name="T5" fmla="*/ 12 h 64"/>
                <a:gd name="T6" fmla="*/ 169 w 480"/>
                <a:gd name="T7" fmla="*/ 24 h 64"/>
                <a:gd name="T8" fmla="*/ 12 w 480"/>
                <a:gd name="T9" fmla="*/ 24 h 64"/>
                <a:gd name="T10" fmla="*/ 0 w 480"/>
                <a:gd name="T11" fmla="*/ 12 h 64"/>
                <a:gd name="T12" fmla="*/ 12 w 480"/>
                <a:gd name="T13" fmla="*/ 0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0"/>
                <a:gd name="T22" fmla="*/ 0 h 64"/>
                <a:gd name="T23" fmla="*/ 480 w 480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0" h="64">
                  <a:moveTo>
                    <a:pt x="32" y="0"/>
                  </a:moveTo>
                  <a:lnTo>
                    <a:pt x="448" y="0"/>
                  </a:lnTo>
                  <a:cubicBezTo>
                    <a:pt x="466" y="0"/>
                    <a:pt x="480" y="15"/>
                    <a:pt x="480" y="32"/>
                  </a:cubicBezTo>
                  <a:cubicBezTo>
                    <a:pt x="480" y="50"/>
                    <a:pt x="466" y="64"/>
                    <a:pt x="448" y="64"/>
                  </a:cubicBezTo>
                  <a:lnTo>
                    <a:pt x="32" y="64"/>
                  </a:lnTo>
                  <a:cubicBezTo>
                    <a:pt x="15" y="64"/>
                    <a:pt x="0" y="50"/>
                    <a:pt x="0" y="32"/>
                  </a:cubicBezTo>
                  <a:cubicBezTo>
                    <a:pt x="0" y="15"/>
                    <a:pt x="15" y="0"/>
                    <a:pt x="32" y="0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solidFill>
                <a:schemeClr val="bg2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332" name="Rectangle 45"/>
            <p:cNvSpPr>
              <a:spLocks noChangeArrowheads="1"/>
            </p:cNvSpPr>
            <p:nvPr/>
          </p:nvSpPr>
          <p:spPr bwMode="auto">
            <a:xfrm>
              <a:off x="4076" y="2339"/>
              <a:ext cx="39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1100">
                  <a:solidFill>
                    <a:srgbClr val="000000"/>
                  </a:solidFill>
                </a:rPr>
                <a:t>Ambient</a:t>
              </a:r>
              <a:endParaRPr lang="da-DK"/>
            </a:p>
          </p:txBody>
        </p:sp>
        <p:sp>
          <p:nvSpPr>
            <p:cNvPr id="12333" name="Freeform 46"/>
            <p:cNvSpPr>
              <a:spLocks noEditPoints="1"/>
            </p:cNvSpPr>
            <p:nvPr/>
          </p:nvSpPr>
          <p:spPr bwMode="auto">
            <a:xfrm>
              <a:off x="1017" y="1107"/>
              <a:ext cx="3776" cy="1970"/>
            </a:xfrm>
            <a:custGeom>
              <a:avLst/>
              <a:gdLst>
                <a:gd name="T0" fmla="*/ 0 w 10016"/>
                <a:gd name="T1" fmla="*/ 3 h 5232"/>
                <a:gd name="T2" fmla="*/ 3 w 10016"/>
                <a:gd name="T3" fmla="*/ 0 h 5232"/>
                <a:gd name="T4" fmla="*/ 3773 w 10016"/>
                <a:gd name="T5" fmla="*/ 0 h 5232"/>
                <a:gd name="T6" fmla="*/ 3776 w 10016"/>
                <a:gd name="T7" fmla="*/ 3 h 5232"/>
                <a:gd name="T8" fmla="*/ 3776 w 10016"/>
                <a:gd name="T9" fmla="*/ 1967 h 5232"/>
                <a:gd name="T10" fmla="*/ 3773 w 10016"/>
                <a:gd name="T11" fmla="*/ 1970 h 5232"/>
                <a:gd name="T12" fmla="*/ 3 w 10016"/>
                <a:gd name="T13" fmla="*/ 1970 h 5232"/>
                <a:gd name="T14" fmla="*/ 0 w 10016"/>
                <a:gd name="T15" fmla="*/ 1967 h 5232"/>
                <a:gd name="T16" fmla="*/ 0 w 10016"/>
                <a:gd name="T17" fmla="*/ 3 h 5232"/>
                <a:gd name="T18" fmla="*/ 6 w 10016"/>
                <a:gd name="T19" fmla="*/ 1967 h 5232"/>
                <a:gd name="T20" fmla="*/ 3 w 10016"/>
                <a:gd name="T21" fmla="*/ 1964 h 5232"/>
                <a:gd name="T22" fmla="*/ 3773 w 10016"/>
                <a:gd name="T23" fmla="*/ 1964 h 5232"/>
                <a:gd name="T24" fmla="*/ 3770 w 10016"/>
                <a:gd name="T25" fmla="*/ 1967 h 5232"/>
                <a:gd name="T26" fmla="*/ 3770 w 10016"/>
                <a:gd name="T27" fmla="*/ 3 h 5232"/>
                <a:gd name="T28" fmla="*/ 3773 w 10016"/>
                <a:gd name="T29" fmla="*/ 6 h 5232"/>
                <a:gd name="T30" fmla="*/ 3 w 10016"/>
                <a:gd name="T31" fmla="*/ 6 h 5232"/>
                <a:gd name="T32" fmla="*/ 6 w 10016"/>
                <a:gd name="T33" fmla="*/ 3 h 5232"/>
                <a:gd name="T34" fmla="*/ 6 w 10016"/>
                <a:gd name="T35" fmla="*/ 1967 h 523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016"/>
                <a:gd name="T55" fmla="*/ 0 h 5232"/>
                <a:gd name="T56" fmla="*/ 10016 w 10016"/>
                <a:gd name="T57" fmla="*/ 5232 h 523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016" h="5232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0008" y="0"/>
                  </a:lnTo>
                  <a:cubicBezTo>
                    <a:pt x="10013" y="0"/>
                    <a:pt x="10016" y="4"/>
                    <a:pt x="10016" y="8"/>
                  </a:cubicBezTo>
                  <a:lnTo>
                    <a:pt x="10016" y="5224"/>
                  </a:lnTo>
                  <a:cubicBezTo>
                    <a:pt x="10016" y="5229"/>
                    <a:pt x="10013" y="5232"/>
                    <a:pt x="10008" y="5232"/>
                  </a:cubicBezTo>
                  <a:lnTo>
                    <a:pt x="8" y="5232"/>
                  </a:lnTo>
                  <a:cubicBezTo>
                    <a:pt x="4" y="5232"/>
                    <a:pt x="0" y="5229"/>
                    <a:pt x="0" y="5224"/>
                  </a:cubicBezTo>
                  <a:lnTo>
                    <a:pt x="0" y="8"/>
                  </a:lnTo>
                  <a:close/>
                  <a:moveTo>
                    <a:pt x="16" y="5224"/>
                  </a:moveTo>
                  <a:lnTo>
                    <a:pt x="8" y="5216"/>
                  </a:lnTo>
                  <a:lnTo>
                    <a:pt x="10008" y="5216"/>
                  </a:lnTo>
                  <a:lnTo>
                    <a:pt x="10000" y="5224"/>
                  </a:lnTo>
                  <a:lnTo>
                    <a:pt x="10000" y="8"/>
                  </a:lnTo>
                  <a:lnTo>
                    <a:pt x="10008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2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</p:grp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562600" y="5105400"/>
            <a:ext cx="1927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dirty="0">
                <a:latin typeface="Calibri" pitchFamily="34" charset="0"/>
              </a:rPr>
              <a:t>Maize dry matter 31.7%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DCC26-412D-4A50-B20F-E969C28FC4F2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 smtClean="0">
                <a:solidFill>
                  <a:schemeClr val="accent6">
                    <a:lumMod val="75000"/>
                  </a:schemeClr>
                </a:solidFill>
              </a:rPr>
              <a:t>ProSil M-100 Reduces Temperature </a:t>
            </a:r>
            <a:br>
              <a:rPr lang="en-GB" sz="3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3200" dirty="0" smtClean="0">
                <a:solidFill>
                  <a:schemeClr val="accent6">
                    <a:lumMod val="75000"/>
                  </a:schemeClr>
                </a:solidFill>
              </a:rPr>
              <a:t>after Opening Trial 4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2050" name="Object 2"/>
          <p:cNvGraphicFramePr>
            <a:graphicFrameLocks noGrp="1" noChangeAspect="1"/>
          </p:cNvGraphicFramePr>
          <p:nvPr>
            <p:ph type="tbl" idx="1"/>
          </p:nvPr>
        </p:nvGraphicFramePr>
        <p:xfrm>
          <a:off x="798513" y="1951038"/>
          <a:ext cx="7242175" cy="386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5" imgW="7958355" imgH="4244873" progId="Word.Document.8">
                  <p:embed/>
                </p:oleObj>
              </mc:Choice>
              <mc:Fallback>
                <p:oleObj name="Document" r:id="rId5" imgW="7958355" imgH="424487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13" y="1951038"/>
                        <a:ext cx="7242175" cy="3862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B4B01-7244-4AAD-84D1-B8901B46A0C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5029200" y="4953000"/>
            <a:ext cx="1927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dirty="0">
                <a:latin typeface="Calibri" pitchFamily="34" charset="0"/>
              </a:rPr>
              <a:t>Maize dry matter 29.3%</a:t>
            </a:r>
          </a:p>
        </p:txBody>
      </p:sp>
      <p:grpSp>
        <p:nvGrpSpPr>
          <p:cNvPr id="13315" name="Group 6"/>
          <p:cNvGrpSpPr>
            <a:grpSpLocks noChangeAspect="1"/>
          </p:cNvGrpSpPr>
          <p:nvPr/>
        </p:nvGrpSpPr>
        <p:grpSpPr bwMode="auto">
          <a:xfrm>
            <a:off x="2132013" y="1905000"/>
            <a:ext cx="4878387" cy="3086100"/>
            <a:chOff x="1343" y="1200"/>
            <a:chExt cx="3073" cy="1944"/>
          </a:xfrm>
        </p:grpSpPr>
        <p:sp>
          <p:nvSpPr>
            <p:cNvPr id="13317" name="AutoShape 5"/>
            <p:cNvSpPr>
              <a:spLocks noChangeAspect="1" noChangeArrowheads="1" noTextEdit="1"/>
            </p:cNvSpPr>
            <p:nvPr/>
          </p:nvSpPr>
          <p:spPr bwMode="auto">
            <a:xfrm>
              <a:off x="1343" y="1200"/>
              <a:ext cx="3073" cy="1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grpSp>
          <p:nvGrpSpPr>
            <p:cNvPr id="13318" name="Group 207"/>
            <p:cNvGrpSpPr>
              <a:grpSpLocks/>
            </p:cNvGrpSpPr>
            <p:nvPr/>
          </p:nvGrpSpPr>
          <p:grpSpPr bwMode="auto">
            <a:xfrm>
              <a:off x="1373" y="1230"/>
              <a:ext cx="3007" cy="1884"/>
              <a:chOff x="1373" y="1230"/>
              <a:chExt cx="3007" cy="1884"/>
            </a:xfrm>
          </p:grpSpPr>
          <p:sp>
            <p:nvSpPr>
              <p:cNvPr id="13537" name="Rectangle 7"/>
              <p:cNvSpPr>
                <a:spLocks noChangeArrowheads="1"/>
              </p:cNvSpPr>
              <p:nvPr/>
            </p:nvSpPr>
            <p:spPr bwMode="auto">
              <a:xfrm>
                <a:off x="1373" y="1230"/>
                <a:ext cx="3007" cy="1884"/>
              </a:xfrm>
              <a:prstGeom prst="rect">
                <a:avLst/>
              </a:prstGeom>
              <a:solidFill>
                <a:srgbClr val="C8E0D8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38" name="Rectangle 8"/>
              <p:cNvSpPr>
                <a:spLocks noChangeArrowheads="1"/>
              </p:cNvSpPr>
              <p:nvPr/>
            </p:nvSpPr>
            <p:spPr bwMode="auto">
              <a:xfrm>
                <a:off x="1735" y="1611"/>
                <a:ext cx="1813" cy="10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39" name="Rectangle 9"/>
              <p:cNvSpPr>
                <a:spLocks noChangeArrowheads="1"/>
              </p:cNvSpPr>
              <p:nvPr/>
            </p:nvSpPr>
            <p:spPr bwMode="auto">
              <a:xfrm>
                <a:off x="1735" y="1611"/>
                <a:ext cx="1813" cy="1098"/>
              </a:xfrm>
              <a:prstGeom prst="rect">
                <a:avLst/>
              </a:prstGeom>
              <a:noFill/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40" name="Line 10"/>
              <p:cNvSpPr>
                <a:spLocks noChangeShapeType="1"/>
              </p:cNvSpPr>
              <p:nvPr/>
            </p:nvSpPr>
            <p:spPr bwMode="auto">
              <a:xfrm>
                <a:off x="1735" y="1611"/>
                <a:ext cx="1" cy="109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41" name="Line 11"/>
              <p:cNvSpPr>
                <a:spLocks noChangeShapeType="1"/>
              </p:cNvSpPr>
              <p:nvPr/>
            </p:nvSpPr>
            <p:spPr bwMode="auto">
              <a:xfrm>
                <a:off x="1711" y="2709"/>
                <a:ext cx="2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42" name="Line 12"/>
              <p:cNvSpPr>
                <a:spLocks noChangeShapeType="1"/>
              </p:cNvSpPr>
              <p:nvPr/>
            </p:nvSpPr>
            <p:spPr bwMode="auto">
              <a:xfrm>
                <a:off x="1711" y="2552"/>
                <a:ext cx="2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43" name="Line 13"/>
              <p:cNvSpPr>
                <a:spLocks noChangeShapeType="1"/>
              </p:cNvSpPr>
              <p:nvPr/>
            </p:nvSpPr>
            <p:spPr bwMode="auto">
              <a:xfrm>
                <a:off x="1711" y="2395"/>
                <a:ext cx="2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44" name="Line 14"/>
              <p:cNvSpPr>
                <a:spLocks noChangeShapeType="1"/>
              </p:cNvSpPr>
              <p:nvPr/>
            </p:nvSpPr>
            <p:spPr bwMode="auto">
              <a:xfrm>
                <a:off x="1711" y="2238"/>
                <a:ext cx="2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45" name="Line 15"/>
              <p:cNvSpPr>
                <a:spLocks noChangeShapeType="1"/>
              </p:cNvSpPr>
              <p:nvPr/>
            </p:nvSpPr>
            <p:spPr bwMode="auto">
              <a:xfrm>
                <a:off x="1711" y="2081"/>
                <a:ext cx="2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46" name="Line 16"/>
              <p:cNvSpPr>
                <a:spLocks noChangeShapeType="1"/>
              </p:cNvSpPr>
              <p:nvPr/>
            </p:nvSpPr>
            <p:spPr bwMode="auto">
              <a:xfrm>
                <a:off x="1711" y="1924"/>
                <a:ext cx="2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47" name="Line 17"/>
              <p:cNvSpPr>
                <a:spLocks noChangeShapeType="1"/>
              </p:cNvSpPr>
              <p:nvPr/>
            </p:nvSpPr>
            <p:spPr bwMode="auto">
              <a:xfrm>
                <a:off x="1711" y="1768"/>
                <a:ext cx="2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48" name="Line 18"/>
              <p:cNvSpPr>
                <a:spLocks noChangeShapeType="1"/>
              </p:cNvSpPr>
              <p:nvPr/>
            </p:nvSpPr>
            <p:spPr bwMode="auto">
              <a:xfrm>
                <a:off x="1711" y="1611"/>
                <a:ext cx="2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49" name="Line 19"/>
              <p:cNvSpPr>
                <a:spLocks noChangeShapeType="1"/>
              </p:cNvSpPr>
              <p:nvPr/>
            </p:nvSpPr>
            <p:spPr bwMode="auto">
              <a:xfrm>
                <a:off x="1735" y="2709"/>
                <a:ext cx="18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50" name="Line 20"/>
              <p:cNvSpPr>
                <a:spLocks noChangeShapeType="1"/>
              </p:cNvSpPr>
              <p:nvPr/>
            </p:nvSpPr>
            <p:spPr bwMode="auto">
              <a:xfrm flipV="1">
                <a:off x="1735" y="2709"/>
                <a:ext cx="1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51" name="Line 21"/>
              <p:cNvSpPr>
                <a:spLocks noChangeShapeType="1"/>
              </p:cNvSpPr>
              <p:nvPr/>
            </p:nvSpPr>
            <p:spPr bwMode="auto">
              <a:xfrm flipV="1">
                <a:off x="1915" y="2709"/>
                <a:ext cx="1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52" name="Line 22"/>
              <p:cNvSpPr>
                <a:spLocks noChangeShapeType="1"/>
              </p:cNvSpPr>
              <p:nvPr/>
            </p:nvSpPr>
            <p:spPr bwMode="auto">
              <a:xfrm flipV="1">
                <a:off x="2096" y="2709"/>
                <a:ext cx="1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53" name="Line 23"/>
              <p:cNvSpPr>
                <a:spLocks noChangeShapeType="1"/>
              </p:cNvSpPr>
              <p:nvPr/>
            </p:nvSpPr>
            <p:spPr bwMode="auto">
              <a:xfrm flipV="1">
                <a:off x="2277" y="2709"/>
                <a:ext cx="1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54" name="Line 24"/>
              <p:cNvSpPr>
                <a:spLocks noChangeShapeType="1"/>
              </p:cNvSpPr>
              <p:nvPr/>
            </p:nvSpPr>
            <p:spPr bwMode="auto">
              <a:xfrm flipV="1">
                <a:off x="2452" y="2709"/>
                <a:ext cx="1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55" name="Line 25"/>
              <p:cNvSpPr>
                <a:spLocks noChangeShapeType="1"/>
              </p:cNvSpPr>
              <p:nvPr/>
            </p:nvSpPr>
            <p:spPr bwMode="auto">
              <a:xfrm flipV="1">
                <a:off x="2632" y="2709"/>
                <a:ext cx="1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56" name="Line 26"/>
              <p:cNvSpPr>
                <a:spLocks noChangeShapeType="1"/>
              </p:cNvSpPr>
              <p:nvPr/>
            </p:nvSpPr>
            <p:spPr bwMode="auto">
              <a:xfrm flipV="1">
                <a:off x="2813" y="2709"/>
                <a:ext cx="1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57" name="Line 27"/>
              <p:cNvSpPr>
                <a:spLocks noChangeShapeType="1"/>
              </p:cNvSpPr>
              <p:nvPr/>
            </p:nvSpPr>
            <p:spPr bwMode="auto">
              <a:xfrm flipV="1">
                <a:off x="2994" y="2709"/>
                <a:ext cx="1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58" name="Line 28"/>
              <p:cNvSpPr>
                <a:spLocks noChangeShapeType="1"/>
              </p:cNvSpPr>
              <p:nvPr/>
            </p:nvSpPr>
            <p:spPr bwMode="auto">
              <a:xfrm flipV="1">
                <a:off x="3175" y="2709"/>
                <a:ext cx="1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59" name="Line 29"/>
              <p:cNvSpPr>
                <a:spLocks noChangeShapeType="1"/>
              </p:cNvSpPr>
              <p:nvPr/>
            </p:nvSpPr>
            <p:spPr bwMode="auto">
              <a:xfrm flipV="1">
                <a:off x="3356" y="2709"/>
                <a:ext cx="1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60" name="Line 30"/>
              <p:cNvSpPr>
                <a:spLocks noChangeShapeType="1"/>
              </p:cNvSpPr>
              <p:nvPr/>
            </p:nvSpPr>
            <p:spPr bwMode="auto">
              <a:xfrm flipV="1">
                <a:off x="3536" y="2709"/>
                <a:ext cx="1" cy="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61" name="Line 31"/>
              <p:cNvSpPr>
                <a:spLocks noChangeShapeType="1"/>
              </p:cNvSpPr>
              <p:nvPr/>
            </p:nvSpPr>
            <p:spPr bwMode="auto">
              <a:xfrm>
                <a:off x="1741" y="2184"/>
                <a:ext cx="18" cy="2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62" name="Line 32"/>
              <p:cNvSpPr>
                <a:spLocks noChangeShapeType="1"/>
              </p:cNvSpPr>
              <p:nvPr/>
            </p:nvSpPr>
            <p:spPr bwMode="auto">
              <a:xfrm flipV="1">
                <a:off x="1759" y="2184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63" name="Line 33"/>
              <p:cNvSpPr>
                <a:spLocks noChangeShapeType="1"/>
              </p:cNvSpPr>
              <p:nvPr/>
            </p:nvSpPr>
            <p:spPr bwMode="auto">
              <a:xfrm>
                <a:off x="1771" y="2184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64" name="Line 34"/>
              <p:cNvSpPr>
                <a:spLocks noChangeShapeType="1"/>
              </p:cNvSpPr>
              <p:nvPr/>
            </p:nvSpPr>
            <p:spPr bwMode="auto">
              <a:xfrm>
                <a:off x="1789" y="2184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65" name="Line 35"/>
              <p:cNvSpPr>
                <a:spLocks noChangeShapeType="1"/>
              </p:cNvSpPr>
              <p:nvPr/>
            </p:nvSpPr>
            <p:spPr bwMode="auto">
              <a:xfrm flipV="1">
                <a:off x="1801" y="2160"/>
                <a:ext cx="18" cy="2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66" name="Line 36"/>
              <p:cNvSpPr>
                <a:spLocks noChangeShapeType="1"/>
              </p:cNvSpPr>
              <p:nvPr/>
            </p:nvSpPr>
            <p:spPr bwMode="auto">
              <a:xfrm>
                <a:off x="1819" y="2160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67" name="Line 37"/>
              <p:cNvSpPr>
                <a:spLocks noChangeShapeType="1"/>
              </p:cNvSpPr>
              <p:nvPr/>
            </p:nvSpPr>
            <p:spPr bwMode="auto">
              <a:xfrm>
                <a:off x="1831" y="2160"/>
                <a:ext cx="18" cy="2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68" name="Line 38"/>
              <p:cNvSpPr>
                <a:spLocks noChangeShapeType="1"/>
              </p:cNvSpPr>
              <p:nvPr/>
            </p:nvSpPr>
            <p:spPr bwMode="auto">
              <a:xfrm>
                <a:off x="1849" y="2184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69" name="Line 39"/>
              <p:cNvSpPr>
                <a:spLocks noChangeShapeType="1"/>
              </p:cNvSpPr>
              <p:nvPr/>
            </p:nvSpPr>
            <p:spPr bwMode="auto">
              <a:xfrm>
                <a:off x="1861" y="2184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70" name="Line 40"/>
              <p:cNvSpPr>
                <a:spLocks noChangeShapeType="1"/>
              </p:cNvSpPr>
              <p:nvPr/>
            </p:nvSpPr>
            <p:spPr bwMode="auto">
              <a:xfrm>
                <a:off x="1879" y="2184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71" name="Line 41"/>
              <p:cNvSpPr>
                <a:spLocks noChangeShapeType="1"/>
              </p:cNvSpPr>
              <p:nvPr/>
            </p:nvSpPr>
            <p:spPr bwMode="auto">
              <a:xfrm>
                <a:off x="1891" y="2184"/>
                <a:ext cx="18" cy="2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72" name="Line 42"/>
              <p:cNvSpPr>
                <a:spLocks noChangeShapeType="1"/>
              </p:cNvSpPr>
              <p:nvPr/>
            </p:nvSpPr>
            <p:spPr bwMode="auto">
              <a:xfrm>
                <a:off x="1909" y="2208"/>
                <a:ext cx="12" cy="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73" name="Line 43"/>
              <p:cNvSpPr>
                <a:spLocks noChangeShapeType="1"/>
              </p:cNvSpPr>
              <p:nvPr/>
            </p:nvSpPr>
            <p:spPr bwMode="auto">
              <a:xfrm>
                <a:off x="1921" y="2214"/>
                <a:ext cx="19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74" name="Line 44"/>
              <p:cNvSpPr>
                <a:spLocks noChangeShapeType="1"/>
              </p:cNvSpPr>
              <p:nvPr/>
            </p:nvSpPr>
            <p:spPr bwMode="auto">
              <a:xfrm>
                <a:off x="1940" y="2214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75" name="Line 45"/>
              <p:cNvSpPr>
                <a:spLocks noChangeShapeType="1"/>
              </p:cNvSpPr>
              <p:nvPr/>
            </p:nvSpPr>
            <p:spPr bwMode="auto">
              <a:xfrm>
                <a:off x="1952" y="2214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76" name="Line 46"/>
              <p:cNvSpPr>
                <a:spLocks noChangeShapeType="1"/>
              </p:cNvSpPr>
              <p:nvPr/>
            </p:nvSpPr>
            <p:spPr bwMode="auto">
              <a:xfrm>
                <a:off x="1970" y="2214"/>
                <a:ext cx="12" cy="1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77" name="Line 47"/>
              <p:cNvSpPr>
                <a:spLocks noChangeShapeType="1"/>
              </p:cNvSpPr>
              <p:nvPr/>
            </p:nvSpPr>
            <p:spPr bwMode="auto">
              <a:xfrm>
                <a:off x="1982" y="2232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78" name="Line 48"/>
              <p:cNvSpPr>
                <a:spLocks noChangeShapeType="1"/>
              </p:cNvSpPr>
              <p:nvPr/>
            </p:nvSpPr>
            <p:spPr bwMode="auto">
              <a:xfrm>
                <a:off x="2000" y="2232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79" name="Line 49"/>
              <p:cNvSpPr>
                <a:spLocks noChangeShapeType="1"/>
              </p:cNvSpPr>
              <p:nvPr/>
            </p:nvSpPr>
            <p:spPr bwMode="auto">
              <a:xfrm>
                <a:off x="2012" y="2232"/>
                <a:ext cx="18" cy="1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80" name="Line 50"/>
              <p:cNvSpPr>
                <a:spLocks noChangeShapeType="1"/>
              </p:cNvSpPr>
              <p:nvPr/>
            </p:nvSpPr>
            <p:spPr bwMode="auto">
              <a:xfrm>
                <a:off x="2030" y="2244"/>
                <a:ext cx="12" cy="13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81" name="Line 51"/>
              <p:cNvSpPr>
                <a:spLocks noChangeShapeType="1"/>
              </p:cNvSpPr>
              <p:nvPr/>
            </p:nvSpPr>
            <p:spPr bwMode="auto">
              <a:xfrm flipV="1">
                <a:off x="2042" y="2244"/>
                <a:ext cx="12" cy="13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82" name="Line 52"/>
              <p:cNvSpPr>
                <a:spLocks noChangeShapeType="1"/>
              </p:cNvSpPr>
              <p:nvPr/>
            </p:nvSpPr>
            <p:spPr bwMode="auto">
              <a:xfrm>
                <a:off x="2054" y="2244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83" name="Line 53"/>
              <p:cNvSpPr>
                <a:spLocks noChangeShapeType="1"/>
              </p:cNvSpPr>
              <p:nvPr/>
            </p:nvSpPr>
            <p:spPr bwMode="auto">
              <a:xfrm flipV="1">
                <a:off x="2072" y="2220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84" name="Line 54"/>
              <p:cNvSpPr>
                <a:spLocks noChangeShapeType="1"/>
              </p:cNvSpPr>
              <p:nvPr/>
            </p:nvSpPr>
            <p:spPr bwMode="auto">
              <a:xfrm>
                <a:off x="2084" y="2220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85" name="Line 55"/>
              <p:cNvSpPr>
                <a:spLocks noChangeShapeType="1"/>
              </p:cNvSpPr>
              <p:nvPr/>
            </p:nvSpPr>
            <p:spPr bwMode="auto">
              <a:xfrm flipV="1">
                <a:off x="2102" y="2202"/>
                <a:ext cx="12" cy="1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86" name="Line 56"/>
              <p:cNvSpPr>
                <a:spLocks noChangeShapeType="1"/>
              </p:cNvSpPr>
              <p:nvPr/>
            </p:nvSpPr>
            <p:spPr bwMode="auto">
              <a:xfrm flipV="1">
                <a:off x="2114" y="2190"/>
                <a:ext cx="18" cy="1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87" name="Line 57"/>
              <p:cNvSpPr>
                <a:spLocks noChangeShapeType="1"/>
              </p:cNvSpPr>
              <p:nvPr/>
            </p:nvSpPr>
            <p:spPr bwMode="auto">
              <a:xfrm flipV="1">
                <a:off x="2132" y="2178"/>
                <a:ext cx="12" cy="1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88" name="Line 58"/>
              <p:cNvSpPr>
                <a:spLocks noChangeShapeType="1"/>
              </p:cNvSpPr>
              <p:nvPr/>
            </p:nvSpPr>
            <p:spPr bwMode="auto">
              <a:xfrm flipV="1">
                <a:off x="2144" y="2166"/>
                <a:ext cx="18" cy="1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89" name="Line 59"/>
              <p:cNvSpPr>
                <a:spLocks noChangeShapeType="1"/>
              </p:cNvSpPr>
              <p:nvPr/>
            </p:nvSpPr>
            <p:spPr bwMode="auto">
              <a:xfrm flipV="1">
                <a:off x="2162" y="2160"/>
                <a:ext cx="13" cy="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90" name="Line 60"/>
              <p:cNvSpPr>
                <a:spLocks noChangeShapeType="1"/>
              </p:cNvSpPr>
              <p:nvPr/>
            </p:nvSpPr>
            <p:spPr bwMode="auto">
              <a:xfrm flipV="1">
                <a:off x="2175" y="2142"/>
                <a:ext cx="18" cy="1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91" name="Line 61"/>
              <p:cNvSpPr>
                <a:spLocks noChangeShapeType="1"/>
              </p:cNvSpPr>
              <p:nvPr/>
            </p:nvSpPr>
            <p:spPr bwMode="auto">
              <a:xfrm>
                <a:off x="2193" y="2142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92" name="Line 62"/>
              <p:cNvSpPr>
                <a:spLocks noChangeShapeType="1"/>
              </p:cNvSpPr>
              <p:nvPr/>
            </p:nvSpPr>
            <p:spPr bwMode="auto">
              <a:xfrm flipV="1">
                <a:off x="2205" y="2124"/>
                <a:ext cx="18" cy="1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93" name="Line 63"/>
              <p:cNvSpPr>
                <a:spLocks noChangeShapeType="1"/>
              </p:cNvSpPr>
              <p:nvPr/>
            </p:nvSpPr>
            <p:spPr bwMode="auto">
              <a:xfrm>
                <a:off x="2223" y="2124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94" name="Line 64"/>
              <p:cNvSpPr>
                <a:spLocks noChangeShapeType="1"/>
              </p:cNvSpPr>
              <p:nvPr/>
            </p:nvSpPr>
            <p:spPr bwMode="auto">
              <a:xfrm flipV="1">
                <a:off x="2235" y="2106"/>
                <a:ext cx="18" cy="1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95" name="Line 65"/>
              <p:cNvSpPr>
                <a:spLocks noChangeShapeType="1"/>
              </p:cNvSpPr>
              <p:nvPr/>
            </p:nvSpPr>
            <p:spPr bwMode="auto">
              <a:xfrm>
                <a:off x="2253" y="2106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96" name="Line 66"/>
              <p:cNvSpPr>
                <a:spLocks noChangeShapeType="1"/>
              </p:cNvSpPr>
              <p:nvPr/>
            </p:nvSpPr>
            <p:spPr bwMode="auto">
              <a:xfrm flipV="1">
                <a:off x="2265" y="2087"/>
                <a:ext cx="18" cy="19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97" name="Line 67"/>
              <p:cNvSpPr>
                <a:spLocks noChangeShapeType="1"/>
              </p:cNvSpPr>
              <p:nvPr/>
            </p:nvSpPr>
            <p:spPr bwMode="auto">
              <a:xfrm flipV="1">
                <a:off x="2283" y="2075"/>
                <a:ext cx="12" cy="1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98" name="Line 68"/>
              <p:cNvSpPr>
                <a:spLocks noChangeShapeType="1"/>
              </p:cNvSpPr>
              <p:nvPr/>
            </p:nvSpPr>
            <p:spPr bwMode="auto">
              <a:xfrm>
                <a:off x="2295" y="2075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99" name="Line 69"/>
              <p:cNvSpPr>
                <a:spLocks noChangeShapeType="1"/>
              </p:cNvSpPr>
              <p:nvPr/>
            </p:nvSpPr>
            <p:spPr bwMode="auto">
              <a:xfrm flipV="1">
                <a:off x="2313" y="2057"/>
                <a:ext cx="12" cy="1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00" name="Line 70"/>
              <p:cNvSpPr>
                <a:spLocks noChangeShapeType="1"/>
              </p:cNvSpPr>
              <p:nvPr/>
            </p:nvSpPr>
            <p:spPr bwMode="auto">
              <a:xfrm flipV="1">
                <a:off x="2325" y="2051"/>
                <a:ext cx="18" cy="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01" name="Line 71"/>
              <p:cNvSpPr>
                <a:spLocks noChangeShapeType="1"/>
              </p:cNvSpPr>
              <p:nvPr/>
            </p:nvSpPr>
            <p:spPr bwMode="auto">
              <a:xfrm flipV="1">
                <a:off x="2343" y="2045"/>
                <a:ext cx="12" cy="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02" name="Line 72"/>
              <p:cNvSpPr>
                <a:spLocks noChangeShapeType="1"/>
              </p:cNvSpPr>
              <p:nvPr/>
            </p:nvSpPr>
            <p:spPr bwMode="auto">
              <a:xfrm>
                <a:off x="2355" y="2045"/>
                <a:ext cx="18" cy="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03" name="Line 73"/>
              <p:cNvSpPr>
                <a:spLocks noChangeShapeType="1"/>
              </p:cNvSpPr>
              <p:nvPr/>
            </p:nvSpPr>
            <p:spPr bwMode="auto">
              <a:xfrm>
                <a:off x="2373" y="2051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04" name="Line 74"/>
              <p:cNvSpPr>
                <a:spLocks noChangeShapeType="1"/>
              </p:cNvSpPr>
              <p:nvPr/>
            </p:nvSpPr>
            <p:spPr bwMode="auto">
              <a:xfrm>
                <a:off x="2385" y="2051"/>
                <a:ext cx="19" cy="2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05" name="Line 75"/>
              <p:cNvSpPr>
                <a:spLocks noChangeShapeType="1"/>
              </p:cNvSpPr>
              <p:nvPr/>
            </p:nvSpPr>
            <p:spPr bwMode="auto">
              <a:xfrm>
                <a:off x="2404" y="2075"/>
                <a:ext cx="12" cy="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06" name="Line 76"/>
              <p:cNvSpPr>
                <a:spLocks noChangeShapeType="1"/>
              </p:cNvSpPr>
              <p:nvPr/>
            </p:nvSpPr>
            <p:spPr bwMode="auto">
              <a:xfrm>
                <a:off x="2416" y="2081"/>
                <a:ext cx="18" cy="2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07" name="Line 77"/>
              <p:cNvSpPr>
                <a:spLocks noChangeShapeType="1"/>
              </p:cNvSpPr>
              <p:nvPr/>
            </p:nvSpPr>
            <p:spPr bwMode="auto">
              <a:xfrm>
                <a:off x="2434" y="2106"/>
                <a:ext cx="12" cy="3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08" name="Line 78"/>
              <p:cNvSpPr>
                <a:spLocks noChangeShapeType="1"/>
              </p:cNvSpPr>
              <p:nvPr/>
            </p:nvSpPr>
            <p:spPr bwMode="auto">
              <a:xfrm>
                <a:off x="2446" y="2136"/>
                <a:ext cx="18" cy="4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09" name="Line 79"/>
              <p:cNvSpPr>
                <a:spLocks noChangeShapeType="1"/>
              </p:cNvSpPr>
              <p:nvPr/>
            </p:nvSpPr>
            <p:spPr bwMode="auto">
              <a:xfrm>
                <a:off x="2464" y="2184"/>
                <a:ext cx="12" cy="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10" name="Line 80"/>
              <p:cNvSpPr>
                <a:spLocks noChangeShapeType="1"/>
              </p:cNvSpPr>
              <p:nvPr/>
            </p:nvSpPr>
            <p:spPr bwMode="auto">
              <a:xfrm>
                <a:off x="2476" y="2220"/>
                <a:ext cx="18" cy="43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11" name="Line 81"/>
              <p:cNvSpPr>
                <a:spLocks noChangeShapeType="1"/>
              </p:cNvSpPr>
              <p:nvPr/>
            </p:nvSpPr>
            <p:spPr bwMode="auto">
              <a:xfrm>
                <a:off x="2494" y="2263"/>
                <a:ext cx="12" cy="4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12" name="Line 82"/>
              <p:cNvSpPr>
                <a:spLocks noChangeShapeType="1"/>
              </p:cNvSpPr>
              <p:nvPr/>
            </p:nvSpPr>
            <p:spPr bwMode="auto">
              <a:xfrm>
                <a:off x="2506" y="2311"/>
                <a:ext cx="18" cy="2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13" name="Line 83"/>
              <p:cNvSpPr>
                <a:spLocks noChangeShapeType="1"/>
              </p:cNvSpPr>
              <p:nvPr/>
            </p:nvSpPr>
            <p:spPr bwMode="auto">
              <a:xfrm>
                <a:off x="2524" y="2335"/>
                <a:ext cx="12" cy="3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14" name="Line 84"/>
              <p:cNvSpPr>
                <a:spLocks noChangeShapeType="1"/>
              </p:cNvSpPr>
              <p:nvPr/>
            </p:nvSpPr>
            <p:spPr bwMode="auto">
              <a:xfrm>
                <a:off x="2536" y="2365"/>
                <a:ext cx="18" cy="3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15" name="Line 85"/>
              <p:cNvSpPr>
                <a:spLocks noChangeShapeType="1"/>
              </p:cNvSpPr>
              <p:nvPr/>
            </p:nvSpPr>
            <p:spPr bwMode="auto">
              <a:xfrm>
                <a:off x="2554" y="2395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16" name="Line 86"/>
              <p:cNvSpPr>
                <a:spLocks noChangeShapeType="1"/>
              </p:cNvSpPr>
              <p:nvPr/>
            </p:nvSpPr>
            <p:spPr bwMode="auto">
              <a:xfrm>
                <a:off x="2566" y="2395"/>
                <a:ext cx="18" cy="2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17" name="Line 87"/>
              <p:cNvSpPr>
                <a:spLocks noChangeShapeType="1"/>
              </p:cNvSpPr>
              <p:nvPr/>
            </p:nvSpPr>
            <p:spPr bwMode="auto">
              <a:xfrm>
                <a:off x="2584" y="2420"/>
                <a:ext cx="12" cy="1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18" name="Line 88"/>
              <p:cNvSpPr>
                <a:spLocks noChangeShapeType="1"/>
              </p:cNvSpPr>
              <p:nvPr/>
            </p:nvSpPr>
            <p:spPr bwMode="auto">
              <a:xfrm>
                <a:off x="2596" y="2438"/>
                <a:ext cx="18" cy="1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19" name="Line 89"/>
              <p:cNvSpPr>
                <a:spLocks noChangeShapeType="1"/>
              </p:cNvSpPr>
              <p:nvPr/>
            </p:nvSpPr>
            <p:spPr bwMode="auto">
              <a:xfrm>
                <a:off x="2614" y="2456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20" name="Line 90"/>
              <p:cNvSpPr>
                <a:spLocks noChangeShapeType="1"/>
              </p:cNvSpPr>
              <p:nvPr/>
            </p:nvSpPr>
            <p:spPr bwMode="auto">
              <a:xfrm>
                <a:off x="2626" y="2480"/>
                <a:ext cx="19" cy="1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21" name="Line 91"/>
              <p:cNvSpPr>
                <a:spLocks noChangeShapeType="1"/>
              </p:cNvSpPr>
              <p:nvPr/>
            </p:nvSpPr>
            <p:spPr bwMode="auto">
              <a:xfrm>
                <a:off x="2645" y="2492"/>
                <a:ext cx="12" cy="1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22" name="Line 92"/>
              <p:cNvSpPr>
                <a:spLocks noChangeShapeType="1"/>
              </p:cNvSpPr>
              <p:nvPr/>
            </p:nvSpPr>
            <p:spPr bwMode="auto">
              <a:xfrm>
                <a:off x="2657" y="2504"/>
                <a:ext cx="12" cy="1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23" name="Line 93"/>
              <p:cNvSpPr>
                <a:spLocks noChangeShapeType="1"/>
              </p:cNvSpPr>
              <p:nvPr/>
            </p:nvSpPr>
            <p:spPr bwMode="auto">
              <a:xfrm>
                <a:off x="2669" y="2522"/>
                <a:ext cx="18" cy="1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24" name="Line 94"/>
              <p:cNvSpPr>
                <a:spLocks noChangeShapeType="1"/>
              </p:cNvSpPr>
              <p:nvPr/>
            </p:nvSpPr>
            <p:spPr bwMode="auto">
              <a:xfrm>
                <a:off x="2687" y="2534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25" name="Line 95"/>
              <p:cNvSpPr>
                <a:spLocks noChangeShapeType="1"/>
              </p:cNvSpPr>
              <p:nvPr/>
            </p:nvSpPr>
            <p:spPr bwMode="auto">
              <a:xfrm>
                <a:off x="2699" y="2558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26" name="Line 96"/>
              <p:cNvSpPr>
                <a:spLocks noChangeShapeType="1"/>
              </p:cNvSpPr>
              <p:nvPr/>
            </p:nvSpPr>
            <p:spPr bwMode="auto">
              <a:xfrm>
                <a:off x="2717" y="2558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27" name="Line 97"/>
              <p:cNvSpPr>
                <a:spLocks noChangeShapeType="1"/>
              </p:cNvSpPr>
              <p:nvPr/>
            </p:nvSpPr>
            <p:spPr bwMode="auto">
              <a:xfrm>
                <a:off x="2729" y="2558"/>
                <a:ext cx="18" cy="19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28" name="Line 98"/>
              <p:cNvSpPr>
                <a:spLocks noChangeShapeType="1"/>
              </p:cNvSpPr>
              <p:nvPr/>
            </p:nvSpPr>
            <p:spPr bwMode="auto">
              <a:xfrm>
                <a:off x="2747" y="2577"/>
                <a:ext cx="12" cy="1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29" name="Line 99"/>
              <p:cNvSpPr>
                <a:spLocks noChangeShapeType="1"/>
              </p:cNvSpPr>
              <p:nvPr/>
            </p:nvSpPr>
            <p:spPr bwMode="auto">
              <a:xfrm>
                <a:off x="2759" y="2595"/>
                <a:ext cx="18" cy="1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30" name="Line 100"/>
              <p:cNvSpPr>
                <a:spLocks noChangeShapeType="1"/>
              </p:cNvSpPr>
              <p:nvPr/>
            </p:nvSpPr>
            <p:spPr bwMode="auto">
              <a:xfrm>
                <a:off x="2777" y="2613"/>
                <a:ext cx="12" cy="1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31" name="Line 101"/>
              <p:cNvSpPr>
                <a:spLocks noChangeShapeType="1"/>
              </p:cNvSpPr>
              <p:nvPr/>
            </p:nvSpPr>
            <p:spPr bwMode="auto">
              <a:xfrm flipV="1">
                <a:off x="2789" y="2607"/>
                <a:ext cx="18" cy="2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32" name="Line 102"/>
              <p:cNvSpPr>
                <a:spLocks noChangeShapeType="1"/>
              </p:cNvSpPr>
              <p:nvPr/>
            </p:nvSpPr>
            <p:spPr bwMode="auto">
              <a:xfrm flipV="1">
                <a:off x="2807" y="2570"/>
                <a:ext cx="12" cy="3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33" name="Line 103"/>
              <p:cNvSpPr>
                <a:spLocks noChangeShapeType="1"/>
              </p:cNvSpPr>
              <p:nvPr/>
            </p:nvSpPr>
            <p:spPr bwMode="auto">
              <a:xfrm flipV="1">
                <a:off x="2819" y="2534"/>
                <a:ext cx="18" cy="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34" name="Line 104"/>
              <p:cNvSpPr>
                <a:spLocks noChangeShapeType="1"/>
              </p:cNvSpPr>
              <p:nvPr/>
            </p:nvSpPr>
            <p:spPr bwMode="auto">
              <a:xfrm>
                <a:off x="2837" y="2534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35" name="Line 105"/>
              <p:cNvSpPr>
                <a:spLocks noChangeShapeType="1"/>
              </p:cNvSpPr>
              <p:nvPr/>
            </p:nvSpPr>
            <p:spPr bwMode="auto">
              <a:xfrm flipV="1">
                <a:off x="2849" y="2522"/>
                <a:ext cx="18" cy="1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36" name="Line 106"/>
              <p:cNvSpPr>
                <a:spLocks noChangeShapeType="1"/>
              </p:cNvSpPr>
              <p:nvPr/>
            </p:nvSpPr>
            <p:spPr bwMode="auto">
              <a:xfrm flipV="1">
                <a:off x="2867" y="2492"/>
                <a:ext cx="13" cy="3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37" name="Line 107"/>
              <p:cNvSpPr>
                <a:spLocks noChangeShapeType="1"/>
              </p:cNvSpPr>
              <p:nvPr/>
            </p:nvSpPr>
            <p:spPr bwMode="auto">
              <a:xfrm flipV="1">
                <a:off x="2880" y="2480"/>
                <a:ext cx="18" cy="1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38" name="Line 108"/>
              <p:cNvSpPr>
                <a:spLocks noChangeShapeType="1"/>
              </p:cNvSpPr>
              <p:nvPr/>
            </p:nvSpPr>
            <p:spPr bwMode="auto">
              <a:xfrm flipV="1">
                <a:off x="2898" y="2468"/>
                <a:ext cx="12" cy="1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39" name="Line 109"/>
              <p:cNvSpPr>
                <a:spLocks noChangeShapeType="1"/>
              </p:cNvSpPr>
              <p:nvPr/>
            </p:nvSpPr>
            <p:spPr bwMode="auto">
              <a:xfrm>
                <a:off x="2910" y="2468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40" name="Line 110"/>
              <p:cNvSpPr>
                <a:spLocks noChangeShapeType="1"/>
              </p:cNvSpPr>
              <p:nvPr/>
            </p:nvSpPr>
            <p:spPr bwMode="auto">
              <a:xfrm>
                <a:off x="2928" y="2468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41" name="Line 111"/>
              <p:cNvSpPr>
                <a:spLocks noChangeShapeType="1"/>
              </p:cNvSpPr>
              <p:nvPr/>
            </p:nvSpPr>
            <p:spPr bwMode="auto">
              <a:xfrm>
                <a:off x="2940" y="2468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42" name="Line 112"/>
              <p:cNvSpPr>
                <a:spLocks noChangeShapeType="1"/>
              </p:cNvSpPr>
              <p:nvPr/>
            </p:nvSpPr>
            <p:spPr bwMode="auto">
              <a:xfrm>
                <a:off x="2958" y="2468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43" name="Line 113"/>
              <p:cNvSpPr>
                <a:spLocks noChangeShapeType="1"/>
              </p:cNvSpPr>
              <p:nvPr/>
            </p:nvSpPr>
            <p:spPr bwMode="auto">
              <a:xfrm>
                <a:off x="2970" y="2468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44" name="Line 114"/>
              <p:cNvSpPr>
                <a:spLocks noChangeShapeType="1"/>
              </p:cNvSpPr>
              <p:nvPr/>
            </p:nvSpPr>
            <p:spPr bwMode="auto">
              <a:xfrm flipV="1">
                <a:off x="2988" y="2456"/>
                <a:ext cx="12" cy="1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45" name="Line 115"/>
              <p:cNvSpPr>
                <a:spLocks noChangeShapeType="1"/>
              </p:cNvSpPr>
              <p:nvPr/>
            </p:nvSpPr>
            <p:spPr bwMode="auto">
              <a:xfrm>
                <a:off x="3000" y="2456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46" name="Line 116"/>
              <p:cNvSpPr>
                <a:spLocks noChangeShapeType="1"/>
              </p:cNvSpPr>
              <p:nvPr/>
            </p:nvSpPr>
            <p:spPr bwMode="auto">
              <a:xfrm>
                <a:off x="3018" y="2456"/>
                <a:ext cx="12" cy="1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47" name="Line 117"/>
              <p:cNvSpPr>
                <a:spLocks noChangeShapeType="1"/>
              </p:cNvSpPr>
              <p:nvPr/>
            </p:nvSpPr>
            <p:spPr bwMode="auto">
              <a:xfrm flipV="1">
                <a:off x="3030" y="2456"/>
                <a:ext cx="18" cy="1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48" name="Line 118"/>
              <p:cNvSpPr>
                <a:spLocks noChangeShapeType="1"/>
              </p:cNvSpPr>
              <p:nvPr/>
            </p:nvSpPr>
            <p:spPr bwMode="auto">
              <a:xfrm flipV="1">
                <a:off x="3048" y="2395"/>
                <a:ext cx="12" cy="6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49" name="Line 119"/>
              <p:cNvSpPr>
                <a:spLocks noChangeShapeType="1"/>
              </p:cNvSpPr>
              <p:nvPr/>
            </p:nvSpPr>
            <p:spPr bwMode="auto">
              <a:xfrm flipV="1">
                <a:off x="3060" y="2359"/>
                <a:ext cx="18" cy="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50" name="Line 120"/>
              <p:cNvSpPr>
                <a:spLocks noChangeShapeType="1"/>
              </p:cNvSpPr>
              <p:nvPr/>
            </p:nvSpPr>
            <p:spPr bwMode="auto">
              <a:xfrm flipV="1">
                <a:off x="3078" y="2323"/>
                <a:ext cx="12" cy="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51" name="Line 121"/>
              <p:cNvSpPr>
                <a:spLocks noChangeShapeType="1"/>
              </p:cNvSpPr>
              <p:nvPr/>
            </p:nvSpPr>
            <p:spPr bwMode="auto">
              <a:xfrm flipV="1">
                <a:off x="3090" y="2257"/>
                <a:ext cx="19" cy="6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52" name="Line 122"/>
              <p:cNvSpPr>
                <a:spLocks noChangeShapeType="1"/>
              </p:cNvSpPr>
              <p:nvPr/>
            </p:nvSpPr>
            <p:spPr bwMode="auto">
              <a:xfrm flipV="1">
                <a:off x="3109" y="2232"/>
                <a:ext cx="12" cy="2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53" name="Line 123"/>
              <p:cNvSpPr>
                <a:spLocks noChangeShapeType="1"/>
              </p:cNvSpPr>
              <p:nvPr/>
            </p:nvSpPr>
            <p:spPr bwMode="auto">
              <a:xfrm flipV="1">
                <a:off x="3121" y="2184"/>
                <a:ext cx="18" cy="4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54" name="Line 124"/>
              <p:cNvSpPr>
                <a:spLocks noChangeShapeType="1"/>
              </p:cNvSpPr>
              <p:nvPr/>
            </p:nvSpPr>
            <p:spPr bwMode="auto">
              <a:xfrm flipV="1">
                <a:off x="3139" y="2160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55" name="Line 125"/>
              <p:cNvSpPr>
                <a:spLocks noChangeShapeType="1"/>
              </p:cNvSpPr>
              <p:nvPr/>
            </p:nvSpPr>
            <p:spPr bwMode="auto">
              <a:xfrm flipV="1">
                <a:off x="3151" y="2112"/>
                <a:ext cx="18" cy="4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56" name="Line 126"/>
              <p:cNvSpPr>
                <a:spLocks noChangeShapeType="1"/>
              </p:cNvSpPr>
              <p:nvPr/>
            </p:nvSpPr>
            <p:spPr bwMode="auto">
              <a:xfrm flipV="1">
                <a:off x="3169" y="2009"/>
                <a:ext cx="12" cy="103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57" name="Line 127"/>
              <p:cNvSpPr>
                <a:spLocks noChangeShapeType="1"/>
              </p:cNvSpPr>
              <p:nvPr/>
            </p:nvSpPr>
            <p:spPr bwMode="auto">
              <a:xfrm flipV="1">
                <a:off x="3181" y="1967"/>
                <a:ext cx="18" cy="4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58" name="Line 128"/>
              <p:cNvSpPr>
                <a:spLocks noChangeShapeType="1"/>
              </p:cNvSpPr>
              <p:nvPr/>
            </p:nvSpPr>
            <p:spPr bwMode="auto">
              <a:xfrm flipV="1">
                <a:off x="3199" y="1876"/>
                <a:ext cx="12" cy="9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59" name="Line 129"/>
              <p:cNvSpPr>
                <a:spLocks noChangeShapeType="1"/>
              </p:cNvSpPr>
              <p:nvPr/>
            </p:nvSpPr>
            <p:spPr bwMode="auto">
              <a:xfrm flipV="1">
                <a:off x="3211" y="1828"/>
                <a:ext cx="18" cy="4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60" name="Line 130"/>
              <p:cNvSpPr>
                <a:spLocks noChangeShapeType="1"/>
              </p:cNvSpPr>
              <p:nvPr/>
            </p:nvSpPr>
            <p:spPr bwMode="auto">
              <a:xfrm flipV="1">
                <a:off x="3229" y="1810"/>
                <a:ext cx="12" cy="1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61" name="Line 131"/>
              <p:cNvSpPr>
                <a:spLocks noChangeShapeType="1"/>
              </p:cNvSpPr>
              <p:nvPr/>
            </p:nvSpPr>
            <p:spPr bwMode="auto">
              <a:xfrm flipV="1">
                <a:off x="3241" y="1749"/>
                <a:ext cx="12" cy="6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62" name="Line 132"/>
              <p:cNvSpPr>
                <a:spLocks noChangeShapeType="1"/>
              </p:cNvSpPr>
              <p:nvPr/>
            </p:nvSpPr>
            <p:spPr bwMode="auto">
              <a:xfrm flipV="1">
                <a:off x="3253" y="1713"/>
                <a:ext cx="18" cy="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63" name="Line 133"/>
              <p:cNvSpPr>
                <a:spLocks noChangeShapeType="1"/>
              </p:cNvSpPr>
              <p:nvPr/>
            </p:nvSpPr>
            <p:spPr bwMode="auto">
              <a:xfrm>
                <a:off x="3271" y="1713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64" name="Line 134"/>
              <p:cNvSpPr>
                <a:spLocks noChangeShapeType="1"/>
              </p:cNvSpPr>
              <p:nvPr/>
            </p:nvSpPr>
            <p:spPr bwMode="auto">
              <a:xfrm>
                <a:off x="3283" y="1713"/>
                <a:ext cx="18" cy="4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65" name="Line 135"/>
              <p:cNvSpPr>
                <a:spLocks noChangeShapeType="1"/>
              </p:cNvSpPr>
              <p:nvPr/>
            </p:nvSpPr>
            <p:spPr bwMode="auto">
              <a:xfrm>
                <a:off x="3301" y="1761"/>
                <a:ext cx="12" cy="2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66" name="Line 136"/>
              <p:cNvSpPr>
                <a:spLocks noChangeShapeType="1"/>
              </p:cNvSpPr>
              <p:nvPr/>
            </p:nvSpPr>
            <p:spPr bwMode="auto">
              <a:xfrm>
                <a:off x="3313" y="1786"/>
                <a:ext cx="18" cy="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67" name="Line 137"/>
              <p:cNvSpPr>
                <a:spLocks noChangeShapeType="1"/>
              </p:cNvSpPr>
              <p:nvPr/>
            </p:nvSpPr>
            <p:spPr bwMode="auto">
              <a:xfrm>
                <a:off x="3331" y="1822"/>
                <a:ext cx="13" cy="3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68" name="Line 138"/>
              <p:cNvSpPr>
                <a:spLocks noChangeShapeType="1"/>
              </p:cNvSpPr>
              <p:nvPr/>
            </p:nvSpPr>
            <p:spPr bwMode="auto">
              <a:xfrm>
                <a:off x="3344" y="1852"/>
                <a:ext cx="18" cy="4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69" name="Line 139"/>
              <p:cNvSpPr>
                <a:spLocks noChangeShapeType="1"/>
              </p:cNvSpPr>
              <p:nvPr/>
            </p:nvSpPr>
            <p:spPr bwMode="auto">
              <a:xfrm>
                <a:off x="3362" y="1900"/>
                <a:ext cx="12" cy="49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70" name="Line 140"/>
              <p:cNvSpPr>
                <a:spLocks noChangeShapeType="1"/>
              </p:cNvSpPr>
              <p:nvPr/>
            </p:nvSpPr>
            <p:spPr bwMode="auto">
              <a:xfrm>
                <a:off x="3374" y="1949"/>
                <a:ext cx="18" cy="2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71" name="Line 141"/>
              <p:cNvSpPr>
                <a:spLocks noChangeShapeType="1"/>
              </p:cNvSpPr>
              <p:nvPr/>
            </p:nvSpPr>
            <p:spPr bwMode="auto">
              <a:xfrm flipV="1">
                <a:off x="3392" y="1967"/>
                <a:ext cx="12" cy="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72" name="Line 142"/>
              <p:cNvSpPr>
                <a:spLocks noChangeShapeType="1"/>
              </p:cNvSpPr>
              <p:nvPr/>
            </p:nvSpPr>
            <p:spPr bwMode="auto">
              <a:xfrm flipV="1">
                <a:off x="3404" y="1961"/>
                <a:ext cx="18" cy="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73" name="Line 143"/>
              <p:cNvSpPr>
                <a:spLocks noChangeShapeType="1"/>
              </p:cNvSpPr>
              <p:nvPr/>
            </p:nvSpPr>
            <p:spPr bwMode="auto">
              <a:xfrm>
                <a:off x="3422" y="1961"/>
                <a:ext cx="12" cy="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74" name="Line 144"/>
              <p:cNvSpPr>
                <a:spLocks noChangeShapeType="1"/>
              </p:cNvSpPr>
              <p:nvPr/>
            </p:nvSpPr>
            <p:spPr bwMode="auto">
              <a:xfrm>
                <a:off x="3434" y="1967"/>
                <a:ext cx="18" cy="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75" name="Line 145"/>
              <p:cNvSpPr>
                <a:spLocks noChangeShapeType="1"/>
              </p:cNvSpPr>
              <p:nvPr/>
            </p:nvSpPr>
            <p:spPr bwMode="auto">
              <a:xfrm>
                <a:off x="3452" y="1973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76" name="Line 146"/>
              <p:cNvSpPr>
                <a:spLocks noChangeShapeType="1"/>
              </p:cNvSpPr>
              <p:nvPr/>
            </p:nvSpPr>
            <p:spPr bwMode="auto">
              <a:xfrm>
                <a:off x="3464" y="1973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77" name="Line 147"/>
              <p:cNvSpPr>
                <a:spLocks noChangeShapeType="1"/>
              </p:cNvSpPr>
              <p:nvPr/>
            </p:nvSpPr>
            <p:spPr bwMode="auto">
              <a:xfrm flipV="1">
                <a:off x="3482" y="1967"/>
                <a:ext cx="12" cy="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78" name="Line 148"/>
              <p:cNvSpPr>
                <a:spLocks noChangeShapeType="1"/>
              </p:cNvSpPr>
              <p:nvPr/>
            </p:nvSpPr>
            <p:spPr bwMode="auto">
              <a:xfrm>
                <a:off x="3494" y="1967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79" name="Line 149"/>
              <p:cNvSpPr>
                <a:spLocks noChangeShapeType="1"/>
              </p:cNvSpPr>
              <p:nvPr/>
            </p:nvSpPr>
            <p:spPr bwMode="auto">
              <a:xfrm>
                <a:off x="3512" y="1967"/>
                <a:ext cx="12" cy="1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80" name="Line 150"/>
              <p:cNvSpPr>
                <a:spLocks noChangeShapeType="1"/>
              </p:cNvSpPr>
              <p:nvPr/>
            </p:nvSpPr>
            <p:spPr bwMode="auto">
              <a:xfrm>
                <a:off x="3524" y="1985"/>
                <a:ext cx="18" cy="1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81" name="Line 151"/>
              <p:cNvSpPr>
                <a:spLocks noChangeShapeType="1"/>
              </p:cNvSpPr>
              <p:nvPr/>
            </p:nvSpPr>
            <p:spPr bwMode="auto">
              <a:xfrm>
                <a:off x="1741" y="2112"/>
                <a:ext cx="18" cy="1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82" name="Line 152"/>
              <p:cNvSpPr>
                <a:spLocks noChangeShapeType="1"/>
              </p:cNvSpPr>
              <p:nvPr/>
            </p:nvSpPr>
            <p:spPr bwMode="auto">
              <a:xfrm>
                <a:off x="1759" y="2124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83" name="Line 153"/>
              <p:cNvSpPr>
                <a:spLocks noChangeShapeType="1"/>
              </p:cNvSpPr>
              <p:nvPr/>
            </p:nvSpPr>
            <p:spPr bwMode="auto">
              <a:xfrm>
                <a:off x="1771" y="2124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84" name="Line 154"/>
              <p:cNvSpPr>
                <a:spLocks noChangeShapeType="1"/>
              </p:cNvSpPr>
              <p:nvPr/>
            </p:nvSpPr>
            <p:spPr bwMode="auto">
              <a:xfrm>
                <a:off x="1789" y="2124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85" name="Line 155"/>
              <p:cNvSpPr>
                <a:spLocks noChangeShapeType="1"/>
              </p:cNvSpPr>
              <p:nvPr/>
            </p:nvSpPr>
            <p:spPr bwMode="auto">
              <a:xfrm>
                <a:off x="1801" y="2124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86" name="Line 156"/>
              <p:cNvSpPr>
                <a:spLocks noChangeShapeType="1"/>
              </p:cNvSpPr>
              <p:nvPr/>
            </p:nvSpPr>
            <p:spPr bwMode="auto">
              <a:xfrm>
                <a:off x="1819" y="2124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87" name="Line 157"/>
              <p:cNvSpPr>
                <a:spLocks noChangeShapeType="1"/>
              </p:cNvSpPr>
              <p:nvPr/>
            </p:nvSpPr>
            <p:spPr bwMode="auto">
              <a:xfrm>
                <a:off x="1831" y="2124"/>
                <a:ext cx="18" cy="1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88" name="Line 158"/>
              <p:cNvSpPr>
                <a:spLocks noChangeShapeType="1"/>
              </p:cNvSpPr>
              <p:nvPr/>
            </p:nvSpPr>
            <p:spPr bwMode="auto">
              <a:xfrm>
                <a:off x="1849" y="2136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89" name="Line 159"/>
              <p:cNvSpPr>
                <a:spLocks noChangeShapeType="1"/>
              </p:cNvSpPr>
              <p:nvPr/>
            </p:nvSpPr>
            <p:spPr bwMode="auto">
              <a:xfrm>
                <a:off x="1861" y="2136"/>
                <a:ext cx="18" cy="24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90" name="Line 160"/>
              <p:cNvSpPr>
                <a:spLocks noChangeShapeType="1"/>
              </p:cNvSpPr>
              <p:nvPr/>
            </p:nvSpPr>
            <p:spPr bwMode="auto">
              <a:xfrm>
                <a:off x="1879" y="2160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91" name="Line 161"/>
              <p:cNvSpPr>
                <a:spLocks noChangeShapeType="1"/>
              </p:cNvSpPr>
              <p:nvPr/>
            </p:nvSpPr>
            <p:spPr bwMode="auto">
              <a:xfrm>
                <a:off x="1891" y="2160"/>
                <a:ext cx="18" cy="1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92" name="Line 162"/>
              <p:cNvSpPr>
                <a:spLocks noChangeShapeType="1"/>
              </p:cNvSpPr>
              <p:nvPr/>
            </p:nvSpPr>
            <p:spPr bwMode="auto">
              <a:xfrm>
                <a:off x="1909" y="2172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93" name="Line 163"/>
              <p:cNvSpPr>
                <a:spLocks noChangeShapeType="1"/>
              </p:cNvSpPr>
              <p:nvPr/>
            </p:nvSpPr>
            <p:spPr bwMode="auto">
              <a:xfrm>
                <a:off x="1921" y="2196"/>
                <a:ext cx="19" cy="1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94" name="Line 164"/>
              <p:cNvSpPr>
                <a:spLocks noChangeShapeType="1"/>
              </p:cNvSpPr>
              <p:nvPr/>
            </p:nvSpPr>
            <p:spPr bwMode="auto">
              <a:xfrm>
                <a:off x="1940" y="2208"/>
                <a:ext cx="12" cy="1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95" name="Line 165"/>
              <p:cNvSpPr>
                <a:spLocks noChangeShapeType="1"/>
              </p:cNvSpPr>
              <p:nvPr/>
            </p:nvSpPr>
            <p:spPr bwMode="auto">
              <a:xfrm>
                <a:off x="1952" y="2220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96" name="Line 166"/>
              <p:cNvSpPr>
                <a:spLocks noChangeShapeType="1"/>
              </p:cNvSpPr>
              <p:nvPr/>
            </p:nvSpPr>
            <p:spPr bwMode="auto">
              <a:xfrm>
                <a:off x="1970" y="2220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97" name="Line 167"/>
              <p:cNvSpPr>
                <a:spLocks noChangeShapeType="1"/>
              </p:cNvSpPr>
              <p:nvPr/>
            </p:nvSpPr>
            <p:spPr bwMode="auto">
              <a:xfrm>
                <a:off x="1982" y="2220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98" name="Line 168"/>
              <p:cNvSpPr>
                <a:spLocks noChangeShapeType="1"/>
              </p:cNvSpPr>
              <p:nvPr/>
            </p:nvSpPr>
            <p:spPr bwMode="auto">
              <a:xfrm>
                <a:off x="2000" y="2220"/>
                <a:ext cx="12" cy="1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699" name="Line 169"/>
              <p:cNvSpPr>
                <a:spLocks noChangeShapeType="1"/>
              </p:cNvSpPr>
              <p:nvPr/>
            </p:nvSpPr>
            <p:spPr bwMode="auto">
              <a:xfrm>
                <a:off x="2012" y="2232"/>
                <a:ext cx="18" cy="25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00" name="Line 170"/>
              <p:cNvSpPr>
                <a:spLocks noChangeShapeType="1"/>
              </p:cNvSpPr>
              <p:nvPr/>
            </p:nvSpPr>
            <p:spPr bwMode="auto">
              <a:xfrm>
                <a:off x="2030" y="2257"/>
                <a:ext cx="12" cy="1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01" name="Line 171"/>
              <p:cNvSpPr>
                <a:spLocks noChangeShapeType="1"/>
              </p:cNvSpPr>
              <p:nvPr/>
            </p:nvSpPr>
            <p:spPr bwMode="auto">
              <a:xfrm>
                <a:off x="2042" y="2269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02" name="Line 172"/>
              <p:cNvSpPr>
                <a:spLocks noChangeShapeType="1"/>
              </p:cNvSpPr>
              <p:nvPr/>
            </p:nvSpPr>
            <p:spPr bwMode="auto">
              <a:xfrm>
                <a:off x="2054" y="2269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03" name="Line 173"/>
              <p:cNvSpPr>
                <a:spLocks noChangeShapeType="1"/>
              </p:cNvSpPr>
              <p:nvPr/>
            </p:nvSpPr>
            <p:spPr bwMode="auto">
              <a:xfrm>
                <a:off x="2072" y="2269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04" name="Line 174"/>
              <p:cNvSpPr>
                <a:spLocks noChangeShapeType="1"/>
              </p:cNvSpPr>
              <p:nvPr/>
            </p:nvSpPr>
            <p:spPr bwMode="auto">
              <a:xfrm>
                <a:off x="2084" y="2269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05" name="Line 175"/>
              <p:cNvSpPr>
                <a:spLocks noChangeShapeType="1"/>
              </p:cNvSpPr>
              <p:nvPr/>
            </p:nvSpPr>
            <p:spPr bwMode="auto">
              <a:xfrm>
                <a:off x="2102" y="2269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06" name="Line 176"/>
              <p:cNvSpPr>
                <a:spLocks noChangeShapeType="1"/>
              </p:cNvSpPr>
              <p:nvPr/>
            </p:nvSpPr>
            <p:spPr bwMode="auto">
              <a:xfrm>
                <a:off x="2114" y="2269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07" name="Line 177"/>
              <p:cNvSpPr>
                <a:spLocks noChangeShapeType="1"/>
              </p:cNvSpPr>
              <p:nvPr/>
            </p:nvSpPr>
            <p:spPr bwMode="auto">
              <a:xfrm>
                <a:off x="2132" y="2269"/>
                <a:ext cx="12" cy="1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08" name="Line 178"/>
              <p:cNvSpPr>
                <a:spLocks noChangeShapeType="1"/>
              </p:cNvSpPr>
              <p:nvPr/>
            </p:nvSpPr>
            <p:spPr bwMode="auto">
              <a:xfrm>
                <a:off x="2144" y="2281"/>
                <a:ext cx="18" cy="6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09" name="Line 179"/>
              <p:cNvSpPr>
                <a:spLocks noChangeShapeType="1"/>
              </p:cNvSpPr>
              <p:nvPr/>
            </p:nvSpPr>
            <p:spPr bwMode="auto">
              <a:xfrm>
                <a:off x="2162" y="2287"/>
                <a:ext cx="13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10" name="Line 180"/>
              <p:cNvSpPr>
                <a:spLocks noChangeShapeType="1"/>
              </p:cNvSpPr>
              <p:nvPr/>
            </p:nvSpPr>
            <p:spPr bwMode="auto">
              <a:xfrm>
                <a:off x="2175" y="2287"/>
                <a:ext cx="18" cy="24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11" name="Line 181"/>
              <p:cNvSpPr>
                <a:spLocks noChangeShapeType="1"/>
              </p:cNvSpPr>
              <p:nvPr/>
            </p:nvSpPr>
            <p:spPr bwMode="auto">
              <a:xfrm>
                <a:off x="2193" y="2311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12" name="Line 182"/>
              <p:cNvSpPr>
                <a:spLocks noChangeShapeType="1"/>
              </p:cNvSpPr>
              <p:nvPr/>
            </p:nvSpPr>
            <p:spPr bwMode="auto">
              <a:xfrm>
                <a:off x="2205" y="2335"/>
                <a:ext cx="18" cy="1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13" name="Line 183"/>
              <p:cNvSpPr>
                <a:spLocks noChangeShapeType="1"/>
              </p:cNvSpPr>
              <p:nvPr/>
            </p:nvSpPr>
            <p:spPr bwMode="auto">
              <a:xfrm>
                <a:off x="2223" y="2347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14" name="Line 184"/>
              <p:cNvSpPr>
                <a:spLocks noChangeShapeType="1"/>
              </p:cNvSpPr>
              <p:nvPr/>
            </p:nvSpPr>
            <p:spPr bwMode="auto">
              <a:xfrm>
                <a:off x="2235" y="2347"/>
                <a:ext cx="18" cy="1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15" name="Line 185"/>
              <p:cNvSpPr>
                <a:spLocks noChangeShapeType="1"/>
              </p:cNvSpPr>
              <p:nvPr/>
            </p:nvSpPr>
            <p:spPr bwMode="auto">
              <a:xfrm>
                <a:off x="2253" y="2359"/>
                <a:ext cx="12" cy="1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16" name="Line 186"/>
              <p:cNvSpPr>
                <a:spLocks noChangeShapeType="1"/>
              </p:cNvSpPr>
              <p:nvPr/>
            </p:nvSpPr>
            <p:spPr bwMode="auto">
              <a:xfrm>
                <a:off x="2265" y="2371"/>
                <a:ext cx="18" cy="1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17" name="Line 187"/>
              <p:cNvSpPr>
                <a:spLocks noChangeShapeType="1"/>
              </p:cNvSpPr>
              <p:nvPr/>
            </p:nvSpPr>
            <p:spPr bwMode="auto">
              <a:xfrm>
                <a:off x="2283" y="2383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18" name="Line 188"/>
              <p:cNvSpPr>
                <a:spLocks noChangeShapeType="1"/>
              </p:cNvSpPr>
              <p:nvPr/>
            </p:nvSpPr>
            <p:spPr bwMode="auto">
              <a:xfrm>
                <a:off x="2295" y="2383"/>
                <a:ext cx="18" cy="24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19" name="Line 189"/>
              <p:cNvSpPr>
                <a:spLocks noChangeShapeType="1"/>
              </p:cNvSpPr>
              <p:nvPr/>
            </p:nvSpPr>
            <p:spPr bwMode="auto">
              <a:xfrm>
                <a:off x="2313" y="2407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20" name="Line 190"/>
              <p:cNvSpPr>
                <a:spLocks noChangeShapeType="1"/>
              </p:cNvSpPr>
              <p:nvPr/>
            </p:nvSpPr>
            <p:spPr bwMode="auto">
              <a:xfrm>
                <a:off x="2325" y="2407"/>
                <a:ext cx="18" cy="13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21" name="Line 191"/>
              <p:cNvSpPr>
                <a:spLocks noChangeShapeType="1"/>
              </p:cNvSpPr>
              <p:nvPr/>
            </p:nvSpPr>
            <p:spPr bwMode="auto">
              <a:xfrm>
                <a:off x="2343" y="2420"/>
                <a:ext cx="12" cy="1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22" name="Line 192"/>
              <p:cNvSpPr>
                <a:spLocks noChangeShapeType="1"/>
              </p:cNvSpPr>
              <p:nvPr/>
            </p:nvSpPr>
            <p:spPr bwMode="auto">
              <a:xfrm>
                <a:off x="2355" y="2432"/>
                <a:ext cx="18" cy="24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23" name="Line 193"/>
              <p:cNvSpPr>
                <a:spLocks noChangeShapeType="1"/>
              </p:cNvSpPr>
              <p:nvPr/>
            </p:nvSpPr>
            <p:spPr bwMode="auto">
              <a:xfrm>
                <a:off x="2373" y="2456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24" name="Line 194"/>
              <p:cNvSpPr>
                <a:spLocks noChangeShapeType="1"/>
              </p:cNvSpPr>
              <p:nvPr/>
            </p:nvSpPr>
            <p:spPr bwMode="auto">
              <a:xfrm>
                <a:off x="2385" y="2456"/>
                <a:ext cx="19" cy="1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25" name="Line 195"/>
              <p:cNvSpPr>
                <a:spLocks noChangeShapeType="1"/>
              </p:cNvSpPr>
              <p:nvPr/>
            </p:nvSpPr>
            <p:spPr bwMode="auto">
              <a:xfrm>
                <a:off x="2404" y="2468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26" name="Line 196"/>
              <p:cNvSpPr>
                <a:spLocks noChangeShapeType="1"/>
              </p:cNvSpPr>
              <p:nvPr/>
            </p:nvSpPr>
            <p:spPr bwMode="auto">
              <a:xfrm>
                <a:off x="2416" y="2468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27" name="Line 197"/>
              <p:cNvSpPr>
                <a:spLocks noChangeShapeType="1"/>
              </p:cNvSpPr>
              <p:nvPr/>
            </p:nvSpPr>
            <p:spPr bwMode="auto">
              <a:xfrm>
                <a:off x="2434" y="2468"/>
                <a:ext cx="12" cy="1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28" name="Line 198"/>
              <p:cNvSpPr>
                <a:spLocks noChangeShapeType="1"/>
              </p:cNvSpPr>
              <p:nvPr/>
            </p:nvSpPr>
            <p:spPr bwMode="auto">
              <a:xfrm>
                <a:off x="2446" y="2480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29" name="Line 199"/>
              <p:cNvSpPr>
                <a:spLocks noChangeShapeType="1"/>
              </p:cNvSpPr>
              <p:nvPr/>
            </p:nvSpPr>
            <p:spPr bwMode="auto">
              <a:xfrm>
                <a:off x="2464" y="2480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30" name="Line 200"/>
              <p:cNvSpPr>
                <a:spLocks noChangeShapeType="1"/>
              </p:cNvSpPr>
              <p:nvPr/>
            </p:nvSpPr>
            <p:spPr bwMode="auto">
              <a:xfrm>
                <a:off x="2476" y="2480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31" name="Line 201"/>
              <p:cNvSpPr>
                <a:spLocks noChangeShapeType="1"/>
              </p:cNvSpPr>
              <p:nvPr/>
            </p:nvSpPr>
            <p:spPr bwMode="auto">
              <a:xfrm>
                <a:off x="2494" y="2480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32" name="Line 202"/>
              <p:cNvSpPr>
                <a:spLocks noChangeShapeType="1"/>
              </p:cNvSpPr>
              <p:nvPr/>
            </p:nvSpPr>
            <p:spPr bwMode="auto">
              <a:xfrm>
                <a:off x="2506" y="2504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33" name="Line 203"/>
              <p:cNvSpPr>
                <a:spLocks noChangeShapeType="1"/>
              </p:cNvSpPr>
              <p:nvPr/>
            </p:nvSpPr>
            <p:spPr bwMode="auto">
              <a:xfrm>
                <a:off x="2524" y="2504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34" name="Line 204"/>
              <p:cNvSpPr>
                <a:spLocks noChangeShapeType="1"/>
              </p:cNvSpPr>
              <p:nvPr/>
            </p:nvSpPr>
            <p:spPr bwMode="auto">
              <a:xfrm>
                <a:off x="2536" y="2504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35" name="Line 205"/>
              <p:cNvSpPr>
                <a:spLocks noChangeShapeType="1"/>
              </p:cNvSpPr>
              <p:nvPr/>
            </p:nvSpPr>
            <p:spPr bwMode="auto">
              <a:xfrm>
                <a:off x="2554" y="2504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736" name="Line 206"/>
              <p:cNvSpPr>
                <a:spLocks noChangeShapeType="1"/>
              </p:cNvSpPr>
              <p:nvPr/>
            </p:nvSpPr>
            <p:spPr bwMode="auto">
              <a:xfrm>
                <a:off x="2566" y="2504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  <p:grpSp>
          <p:nvGrpSpPr>
            <p:cNvPr id="13319" name="Group 408"/>
            <p:cNvGrpSpPr>
              <a:grpSpLocks/>
            </p:cNvGrpSpPr>
            <p:nvPr/>
          </p:nvGrpSpPr>
          <p:grpSpPr bwMode="auto">
            <a:xfrm>
              <a:off x="1590" y="1297"/>
              <a:ext cx="2712" cy="1556"/>
              <a:chOff x="1590" y="1297"/>
              <a:chExt cx="2712" cy="1556"/>
            </a:xfrm>
          </p:grpSpPr>
          <p:sp>
            <p:nvSpPr>
              <p:cNvPr id="13337" name="Line 208"/>
              <p:cNvSpPr>
                <a:spLocks noChangeShapeType="1"/>
              </p:cNvSpPr>
              <p:nvPr/>
            </p:nvSpPr>
            <p:spPr bwMode="auto">
              <a:xfrm>
                <a:off x="2584" y="2504"/>
                <a:ext cx="12" cy="1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38" name="Line 209"/>
              <p:cNvSpPr>
                <a:spLocks noChangeShapeType="1"/>
              </p:cNvSpPr>
              <p:nvPr/>
            </p:nvSpPr>
            <p:spPr bwMode="auto">
              <a:xfrm>
                <a:off x="2596" y="2516"/>
                <a:ext cx="18" cy="6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39" name="Line 210"/>
              <p:cNvSpPr>
                <a:spLocks noChangeShapeType="1"/>
              </p:cNvSpPr>
              <p:nvPr/>
            </p:nvSpPr>
            <p:spPr bwMode="auto">
              <a:xfrm>
                <a:off x="2614" y="2522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40" name="Line 211"/>
              <p:cNvSpPr>
                <a:spLocks noChangeShapeType="1"/>
              </p:cNvSpPr>
              <p:nvPr/>
            </p:nvSpPr>
            <p:spPr bwMode="auto">
              <a:xfrm>
                <a:off x="2626" y="2522"/>
                <a:ext cx="19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41" name="Line 212"/>
              <p:cNvSpPr>
                <a:spLocks noChangeShapeType="1"/>
              </p:cNvSpPr>
              <p:nvPr/>
            </p:nvSpPr>
            <p:spPr bwMode="auto">
              <a:xfrm>
                <a:off x="2645" y="2522"/>
                <a:ext cx="12" cy="1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42" name="Line 213"/>
              <p:cNvSpPr>
                <a:spLocks noChangeShapeType="1"/>
              </p:cNvSpPr>
              <p:nvPr/>
            </p:nvSpPr>
            <p:spPr bwMode="auto">
              <a:xfrm>
                <a:off x="2657" y="2534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43" name="Line 214"/>
              <p:cNvSpPr>
                <a:spLocks noChangeShapeType="1"/>
              </p:cNvSpPr>
              <p:nvPr/>
            </p:nvSpPr>
            <p:spPr bwMode="auto">
              <a:xfrm>
                <a:off x="2669" y="2534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44" name="Line 215"/>
              <p:cNvSpPr>
                <a:spLocks noChangeShapeType="1"/>
              </p:cNvSpPr>
              <p:nvPr/>
            </p:nvSpPr>
            <p:spPr bwMode="auto">
              <a:xfrm>
                <a:off x="2687" y="2534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45" name="Line 216"/>
              <p:cNvSpPr>
                <a:spLocks noChangeShapeType="1"/>
              </p:cNvSpPr>
              <p:nvPr/>
            </p:nvSpPr>
            <p:spPr bwMode="auto">
              <a:xfrm>
                <a:off x="2699" y="2534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46" name="Line 217"/>
              <p:cNvSpPr>
                <a:spLocks noChangeShapeType="1"/>
              </p:cNvSpPr>
              <p:nvPr/>
            </p:nvSpPr>
            <p:spPr bwMode="auto">
              <a:xfrm flipV="1">
                <a:off x="2717" y="2516"/>
                <a:ext cx="12" cy="18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47" name="Line 218"/>
              <p:cNvSpPr>
                <a:spLocks noChangeShapeType="1"/>
              </p:cNvSpPr>
              <p:nvPr/>
            </p:nvSpPr>
            <p:spPr bwMode="auto">
              <a:xfrm flipV="1">
                <a:off x="2729" y="2492"/>
                <a:ext cx="18" cy="24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48" name="Line 219"/>
              <p:cNvSpPr>
                <a:spLocks noChangeShapeType="1"/>
              </p:cNvSpPr>
              <p:nvPr/>
            </p:nvSpPr>
            <p:spPr bwMode="auto">
              <a:xfrm>
                <a:off x="2747" y="2492"/>
                <a:ext cx="12" cy="30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49" name="Line 220"/>
              <p:cNvSpPr>
                <a:spLocks noChangeShapeType="1"/>
              </p:cNvSpPr>
              <p:nvPr/>
            </p:nvSpPr>
            <p:spPr bwMode="auto">
              <a:xfrm flipV="1">
                <a:off x="2759" y="2516"/>
                <a:ext cx="18" cy="6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50" name="Line 221"/>
              <p:cNvSpPr>
                <a:spLocks noChangeShapeType="1"/>
              </p:cNvSpPr>
              <p:nvPr/>
            </p:nvSpPr>
            <p:spPr bwMode="auto">
              <a:xfrm flipV="1">
                <a:off x="2777" y="2492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51" name="Line 222"/>
              <p:cNvSpPr>
                <a:spLocks noChangeShapeType="1"/>
              </p:cNvSpPr>
              <p:nvPr/>
            </p:nvSpPr>
            <p:spPr bwMode="auto">
              <a:xfrm flipV="1">
                <a:off x="2789" y="2444"/>
                <a:ext cx="18" cy="48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52" name="Line 223"/>
              <p:cNvSpPr>
                <a:spLocks noChangeShapeType="1"/>
              </p:cNvSpPr>
              <p:nvPr/>
            </p:nvSpPr>
            <p:spPr bwMode="auto">
              <a:xfrm flipV="1">
                <a:off x="2807" y="2407"/>
                <a:ext cx="12" cy="37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53" name="Line 224"/>
              <p:cNvSpPr>
                <a:spLocks noChangeShapeType="1"/>
              </p:cNvSpPr>
              <p:nvPr/>
            </p:nvSpPr>
            <p:spPr bwMode="auto">
              <a:xfrm flipV="1">
                <a:off x="2819" y="2395"/>
                <a:ext cx="18" cy="1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54" name="Line 225"/>
              <p:cNvSpPr>
                <a:spLocks noChangeShapeType="1"/>
              </p:cNvSpPr>
              <p:nvPr/>
            </p:nvSpPr>
            <p:spPr bwMode="auto">
              <a:xfrm flipV="1">
                <a:off x="2837" y="2383"/>
                <a:ext cx="12" cy="1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55" name="Line 226"/>
              <p:cNvSpPr>
                <a:spLocks noChangeShapeType="1"/>
              </p:cNvSpPr>
              <p:nvPr/>
            </p:nvSpPr>
            <p:spPr bwMode="auto">
              <a:xfrm flipV="1">
                <a:off x="2849" y="2371"/>
                <a:ext cx="18" cy="1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56" name="Line 227"/>
              <p:cNvSpPr>
                <a:spLocks noChangeShapeType="1"/>
              </p:cNvSpPr>
              <p:nvPr/>
            </p:nvSpPr>
            <p:spPr bwMode="auto">
              <a:xfrm flipV="1">
                <a:off x="2867" y="2347"/>
                <a:ext cx="13" cy="24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57" name="Line 228"/>
              <p:cNvSpPr>
                <a:spLocks noChangeShapeType="1"/>
              </p:cNvSpPr>
              <p:nvPr/>
            </p:nvSpPr>
            <p:spPr bwMode="auto">
              <a:xfrm>
                <a:off x="2880" y="2347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58" name="Line 229"/>
              <p:cNvSpPr>
                <a:spLocks noChangeShapeType="1"/>
              </p:cNvSpPr>
              <p:nvPr/>
            </p:nvSpPr>
            <p:spPr bwMode="auto">
              <a:xfrm flipV="1">
                <a:off x="2898" y="2335"/>
                <a:ext cx="12" cy="1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59" name="Line 230"/>
              <p:cNvSpPr>
                <a:spLocks noChangeShapeType="1"/>
              </p:cNvSpPr>
              <p:nvPr/>
            </p:nvSpPr>
            <p:spPr bwMode="auto">
              <a:xfrm>
                <a:off x="2910" y="2335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60" name="Line 231"/>
              <p:cNvSpPr>
                <a:spLocks noChangeShapeType="1"/>
              </p:cNvSpPr>
              <p:nvPr/>
            </p:nvSpPr>
            <p:spPr bwMode="auto">
              <a:xfrm>
                <a:off x="2928" y="2335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61" name="Line 232"/>
              <p:cNvSpPr>
                <a:spLocks noChangeShapeType="1"/>
              </p:cNvSpPr>
              <p:nvPr/>
            </p:nvSpPr>
            <p:spPr bwMode="auto">
              <a:xfrm>
                <a:off x="2940" y="2335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62" name="Line 233"/>
              <p:cNvSpPr>
                <a:spLocks noChangeShapeType="1"/>
              </p:cNvSpPr>
              <p:nvPr/>
            </p:nvSpPr>
            <p:spPr bwMode="auto">
              <a:xfrm>
                <a:off x="2958" y="2335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63" name="Line 234"/>
              <p:cNvSpPr>
                <a:spLocks noChangeShapeType="1"/>
              </p:cNvSpPr>
              <p:nvPr/>
            </p:nvSpPr>
            <p:spPr bwMode="auto">
              <a:xfrm>
                <a:off x="2970" y="2335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64" name="Line 235"/>
              <p:cNvSpPr>
                <a:spLocks noChangeShapeType="1"/>
              </p:cNvSpPr>
              <p:nvPr/>
            </p:nvSpPr>
            <p:spPr bwMode="auto">
              <a:xfrm flipV="1">
                <a:off x="2988" y="2323"/>
                <a:ext cx="12" cy="1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65" name="Line 236"/>
              <p:cNvSpPr>
                <a:spLocks noChangeShapeType="1"/>
              </p:cNvSpPr>
              <p:nvPr/>
            </p:nvSpPr>
            <p:spPr bwMode="auto">
              <a:xfrm>
                <a:off x="3000" y="2323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66" name="Line 237"/>
              <p:cNvSpPr>
                <a:spLocks noChangeShapeType="1"/>
              </p:cNvSpPr>
              <p:nvPr/>
            </p:nvSpPr>
            <p:spPr bwMode="auto">
              <a:xfrm>
                <a:off x="3018" y="2323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67" name="Line 238"/>
              <p:cNvSpPr>
                <a:spLocks noChangeShapeType="1"/>
              </p:cNvSpPr>
              <p:nvPr/>
            </p:nvSpPr>
            <p:spPr bwMode="auto">
              <a:xfrm flipV="1">
                <a:off x="3030" y="2311"/>
                <a:ext cx="18" cy="1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68" name="Line 239"/>
              <p:cNvSpPr>
                <a:spLocks noChangeShapeType="1"/>
              </p:cNvSpPr>
              <p:nvPr/>
            </p:nvSpPr>
            <p:spPr bwMode="auto">
              <a:xfrm>
                <a:off x="3048" y="2311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69" name="Line 240"/>
              <p:cNvSpPr>
                <a:spLocks noChangeShapeType="1"/>
              </p:cNvSpPr>
              <p:nvPr/>
            </p:nvSpPr>
            <p:spPr bwMode="auto">
              <a:xfrm flipV="1">
                <a:off x="3060" y="2299"/>
                <a:ext cx="18" cy="1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70" name="Line 241"/>
              <p:cNvSpPr>
                <a:spLocks noChangeShapeType="1"/>
              </p:cNvSpPr>
              <p:nvPr/>
            </p:nvSpPr>
            <p:spPr bwMode="auto">
              <a:xfrm flipV="1">
                <a:off x="3078" y="2257"/>
                <a:ext cx="12" cy="4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71" name="Line 242"/>
              <p:cNvSpPr>
                <a:spLocks noChangeShapeType="1"/>
              </p:cNvSpPr>
              <p:nvPr/>
            </p:nvSpPr>
            <p:spPr bwMode="auto">
              <a:xfrm flipV="1">
                <a:off x="3090" y="2196"/>
                <a:ext cx="19" cy="6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72" name="Line 243"/>
              <p:cNvSpPr>
                <a:spLocks noChangeShapeType="1"/>
              </p:cNvSpPr>
              <p:nvPr/>
            </p:nvSpPr>
            <p:spPr bwMode="auto">
              <a:xfrm flipV="1">
                <a:off x="3109" y="2148"/>
                <a:ext cx="12" cy="48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73" name="Line 244"/>
              <p:cNvSpPr>
                <a:spLocks noChangeShapeType="1"/>
              </p:cNvSpPr>
              <p:nvPr/>
            </p:nvSpPr>
            <p:spPr bwMode="auto">
              <a:xfrm>
                <a:off x="3121" y="2148"/>
                <a:ext cx="18" cy="48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74" name="Line 245"/>
              <p:cNvSpPr>
                <a:spLocks noChangeShapeType="1"/>
              </p:cNvSpPr>
              <p:nvPr/>
            </p:nvSpPr>
            <p:spPr bwMode="auto">
              <a:xfrm flipV="1">
                <a:off x="3139" y="2160"/>
                <a:ext cx="12" cy="36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75" name="Line 246"/>
              <p:cNvSpPr>
                <a:spLocks noChangeShapeType="1"/>
              </p:cNvSpPr>
              <p:nvPr/>
            </p:nvSpPr>
            <p:spPr bwMode="auto">
              <a:xfrm flipV="1">
                <a:off x="3151" y="2100"/>
                <a:ext cx="18" cy="60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76" name="Line 247"/>
              <p:cNvSpPr>
                <a:spLocks noChangeShapeType="1"/>
              </p:cNvSpPr>
              <p:nvPr/>
            </p:nvSpPr>
            <p:spPr bwMode="auto">
              <a:xfrm flipV="1">
                <a:off x="3169" y="2087"/>
                <a:ext cx="12" cy="13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77" name="Line 248"/>
              <p:cNvSpPr>
                <a:spLocks noChangeShapeType="1"/>
              </p:cNvSpPr>
              <p:nvPr/>
            </p:nvSpPr>
            <p:spPr bwMode="auto">
              <a:xfrm flipV="1">
                <a:off x="3181" y="2045"/>
                <a:ext cx="18" cy="4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78" name="Line 249"/>
              <p:cNvSpPr>
                <a:spLocks noChangeShapeType="1"/>
              </p:cNvSpPr>
              <p:nvPr/>
            </p:nvSpPr>
            <p:spPr bwMode="auto">
              <a:xfrm flipV="1">
                <a:off x="3199" y="2021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79" name="Line 250"/>
              <p:cNvSpPr>
                <a:spLocks noChangeShapeType="1"/>
              </p:cNvSpPr>
              <p:nvPr/>
            </p:nvSpPr>
            <p:spPr bwMode="auto">
              <a:xfrm flipV="1">
                <a:off x="3211" y="2009"/>
                <a:ext cx="18" cy="1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80" name="Line 251"/>
              <p:cNvSpPr>
                <a:spLocks noChangeShapeType="1"/>
              </p:cNvSpPr>
              <p:nvPr/>
            </p:nvSpPr>
            <p:spPr bwMode="auto">
              <a:xfrm>
                <a:off x="3229" y="2009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81" name="Line 252"/>
              <p:cNvSpPr>
                <a:spLocks noChangeShapeType="1"/>
              </p:cNvSpPr>
              <p:nvPr/>
            </p:nvSpPr>
            <p:spPr bwMode="auto">
              <a:xfrm>
                <a:off x="3241" y="2009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82" name="Line 253"/>
              <p:cNvSpPr>
                <a:spLocks noChangeShapeType="1"/>
              </p:cNvSpPr>
              <p:nvPr/>
            </p:nvSpPr>
            <p:spPr bwMode="auto">
              <a:xfrm>
                <a:off x="3253" y="2009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83" name="Line 254"/>
              <p:cNvSpPr>
                <a:spLocks noChangeShapeType="1"/>
              </p:cNvSpPr>
              <p:nvPr/>
            </p:nvSpPr>
            <p:spPr bwMode="auto">
              <a:xfrm>
                <a:off x="3271" y="2009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84" name="Line 255"/>
              <p:cNvSpPr>
                <a:spLocks noChangeShapeType="1"/>
              </p:cNvSpPr>
              <p:nvPr/>
            </p:nvSpPr>
            <p:spPr bwMode="auto">
              <a:xfrm>
                <a:off x="3283" y="2009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85" name="Line 256"/>
              <p:cNvSpPr>
                <a:spLocks noChangeShapeType="1"/>
              </p:cNvSpPr>
              <p:nvPr/>
            </p:nvSpPr>
            <p:spPr bwMode="auto">
              <a:xfrm>
                <a:off x="3301" y="2009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86" name="Line 257"/>
              <p:cNvSpPr>
                <a:spLocks noChangeShapeType="1"/>
              </p:cNvSpPr>
              <p:nvPr/>
            </p:nvSpPr>
            <p:spPr bwMode="auto">
              <a:xfrm>
                <a:off x="3313" y="2009"/>
                <a:ext cx="18" cy="1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87" name="Line 258"/>
              <p:cNvSpPr>
                <a:spLocks noChangeShapeType="1"/>
              </p:cNvSpPr>
              <p:nvPr/>
            </p:nvSpPr>
            <p:spPr bwMode="auto">
              <a:xfrm>
                <a:off x="3331" y="2021"/>
                <a:ext cx="13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88" name="Line 259"/>
              <p:cNvSpPr>
                <a:spLocks noChangeShapeType="1"/>
              </p:cNvSpPr>
              <p:nvPr/>
            </p:nvSpPr>
            <p:spPr bwMode="auto">
              <a:xfrm>
                <a:off x="3344" y="2021"/>
                <a:ext cx="18" cy="1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89" name="Line 260"/>
              <p:cNvSpPr>
                <a:spLocks noChangeShapeType="1"/>
              </p:cNvSpPr>
              <p:nvPr/>
            </p:nvSpPr>
            <p:spPr bwMode="auto">
              <a:xfrm>
                <a:off x="3362" y="2033"/>
                <a:ext cx="12" cy="18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90" name="Line 261"/>
              <p:cNvSpPr>
                <a:spLocks noChangeShapeType="1"/>
              </p:cNvSpPr>
              <p:nvPr/>
            </p:nvSpPr>
            <p:spPr bwMode="auto">
              <a:xfrm>
                <a:off x="3374" y="2051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91" name="Line 262"/>
              <p:cNvSpPr>
                <a:spLocks noChangeShapeType="1"/>
              </p:cNvSpPr>
              <p:nvPr/>
            </p:nvSpPr>
            <p:spPr bwMode="auto">
              <a:xfrm>
                <a:off x="3392" y="2051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92" name="Line 263"/>
              <p:cNvSpPr>
                <a:spLocks noChangeShapeType="1"/>
              </p:cNvSpPr>
              <p:nvPr/>
            </p:nvSpPr>
            <p:spPr bwMode="auto">
              <a:xfrm>
                <a:off x="3404" y="2075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93" name="Line 264"/>
              <p:cNvSpPr>
                <a:spLocks noChangeShapeType="1"/>
              </p:cNvSpPr>
              <p:nvPr/>
            </p:nvSpPr>
            <p:spPr bwMode="auto">
              <a:xfrm flipV="1">
                <a:off x="3422" y="2063"/>
                <a:ext cx="12" cy="1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94" name="Line 265"/>
              <p:cNvSpPr>
                <a:spLocks noChangeShapeType="1"/>
              </p:cNvSpPr>
              <p:nvPr/>
            </p:nvSpPr>
            <p:spPr bwMode="auto">
              <a:xfrm>
                <a:off x="3434" y="2063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95" name="Line 266"/>
              <p:cNvSpPr>
                <a:spLocks noChangeShapeType="1"/>
              </p:cNvSpPr>
              <p:nvPr/>
            </p:nvSpPr>
            <p:spPr bwMode="auto">
              <a:xfrm flipV="1">
                <a:off x="3452" y="2051"/>
                <a:ext cx="12" cy="1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96" name="Line 267"/>
              <p:cNvSpPr>
                <a:spLocks noChangeShapeType="1"/>
              </p:cNvSpPr>
              <p:nvPr/>
            </p:nvSpPr>
            <p:spPr bwMode="auto">
              <a:xfrm flipV="1">
                <a:off x="3464" y="2033"/>
                <a:ext cx="18" cy="18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97" name="Line 268"/>
              <p:cNvSpPr>
                <a:spLocks noChangeShapeType="1"/>
              </p:cNvSpPr>
              <p:nvPr/>
            </p:nvSpPr>
            <p:spPr bwMode="auto">
              <a:xfrm>
                <a:off x="3482" y="2033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98" name="Line 269"/>
              <p:cNvSpPr>
                <a:spLocks noChangeShapeType="1"/>
              </p:cNvSpPr>
              <p:nvPr/>
            </p:nvSpPr>
            <p:spPr bwMode="auto">
              <a:xfrm>
                <a:off x="3494" y="2033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399" name="Line 270"/>
              <p:cNvSpPr>
                <a:spLocks noChangeShapeType="1"/>
              </p:cNvSpPr>
              <p:nvPr/>
            </p:nvSpPr>
            <p:spPr bwMode="auto">
              <a:xfrm>
                <a:off x="3512" y="2033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00" name="Line 271"/>
              <p:cNvSpPr>
                <a:spLocks noChangeShapeType="1"/>
              </p:cNvSpPr>
              <p:nvPr/>
            </p:nvSpPr>
            <p:spPr bwMode="auto">
              <a:xfrm>
                <a:off x="3524" y="2033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01" name="Line 272"/>
              <p:cNvSpPr>
                <a:spLocks noChangeShapeType="1"/>
              </p:cNvSpPr>
              <p:nvPr/>
            </p:nvSpPr>
            <p:spPr bwMode="auto">
              <a:xfrm flipV="1">
                <a:off x="1741" y="1949"/>
                <a:ext cx="18" cy="11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02" name="Line 273"/>
              <p:cNvSpPr>
                <a:spLocks noChangeShapeType="1"/>
              </p:cNvSpPr>
              <p:nvPr/>
            </p:nvSpPr>
            <p:spPr bwMode="auto">
              <a:xfrm>
                <a:off x="1759" y="1949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03" name="Line 274"/>
              <p:cNvSpPr>
                <a:spLocks noChangeShapeType="1"/>
              </p:cNvSpPr>
              <p:nvPr/>
            </p:nvSpPr>
            <p:spPr bwMode="auto">
              <a:xfrm>
                <a:off x="1771" y="1973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04" name="Line 275"/>
              <p:cNvSpPr>
                <a:spLocks noChangeShapeType="1"/>
              </p:cNvSpPr>
              <p:nvPr/>
            </p:nvSpPr>
            <p:spPr bwMode="auto">
              <a:xfrm>
                <a:off x="1789" y="1973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05" name="Line 276"/>
              <p:cNvSpPr>
                <a:spLocks noChangeShapeType="1"/>
              </p:cNvSpPr>
              <p:nvPr/>
            </p:nvSpPr>
            <p:spPr bwMode="auto">
              <a:xfrm>
                <a:off x="1801" y="1997"/>
                <a:ext cx="18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06" name="Line 277"/>
              <p:cNvSpPr>
                <a:spLocks noChangeShapeType="1"/>
              </p:cNvSpPr>
              <p:nvPr/>
            </p:nvSpPr>
            <p:spPr bwMode="auto">
              <a:xfrm>
                <a:off x="1819" y="2021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07" name="Line 278"/>
              <p:cNvSpPr>
                <a:spLocks noChangeShapeType="1"/>
              </p:cNvSpPr>
              <p:nvPr/>
            </p:nvSpPr>
            <p:spPr bwMode="auto">
              <a:xfrm>
                <a:off x="1831" y="2045"/>
                <a:ext cx="18" cy="1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08" name="Line 279"/>
              <p:cNvSpPr>
                <a:spLocks noChangeShapeType="1"/>
              </p:cNvSpPr>
              <p:nvPr/>
            </p:nvSpPr>
            <p:spPr bwMode="auto">
              <a:xfrm>
                <a:off x="1849" y="2063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09" name="Line 280"/>
              <p:cNvSpPr>
                <a:spLocks noChangeShapeType="1"/>
              </p:cNvSpPr>
              <p:nvPr/>
            </p:nvSpPr>
            <p:spPr bwMode="auto">
              <a:xfrm>
                <a:off x="1861" y="2087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10" name="Line 281"/>
              <p:cNvSpPr>
                <a:spLocks noChangeShapeType="1"/>
              </p:cNvSpPr>
              <p:nvPr/>
            </p:nvSpPr>
            <p:spPr bwMode="auto">
              <a:xfrm>
                <a:off x="1879" y="2087"/>
                <a:ext cx="12" cy="2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11" name="Line 282"/>
              <p:cNvSpPr>
                <a:spLocks noChangeShapeType="1"/>
              </p:cNvSpPr>
              <p:nvPr/>
            </p:nvSpPr>
            <p:spPr bwMode="auto">
              <a:xfrm>
                <a:off x="1891" y="2112"/>
                <a:ext cx="18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12" name="Line 283"/>
              <p:cNvSpPr>
                <a:spLocks noChangeShapeType="1"/>
              </p:cNvSpPr>
              <p:nvPr/>
            </p:nvSpPr>
            <p:spPr bwMode="auto">
              <a:xfrm>
                <a:off x="1909" y="2136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13" name="Line 284"/>
              <p:cNvSpPr>
                <a:spLocks noChangeShapeType="1"/>
              </p:cNvSpPr>
              <p:nvPr/>
            </p:nvSpPr>
            <p:spPr bwMode="auto">
              <a:xfrm>
                <a:off x="1921" y="2136"/>
                <a:ext cx="19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14" name="Line 285"/>
              <p:cNvSpPr>
                <a:spLocks noChangeShapeType="1"/>
              </p:cNvSpPr>
              <p:nvPr/>
            </p:nvSpPr>
            <p:spPr bwMode="auto">
              <a:xfrm>
                <a:off x="1940" y="2160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15" name="Line 286"/>
              <p:cNvSpPr>
                <a:spLocks noChangeShapeType="1"/>
              </p:cNvSpPr>
              <p:nvPr/>
            </p:nvSpPr>
            <p:spPr bwMode="auto">
              <a:xfrm>
                <a:off x="1952" y="2184"/>
                <a:ext cx="18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16" name="Line 287"/>
              <p:cNvSpPr>
                <a:spLocks noChangeShapeType="1"/>
              </p:cNvSpPr>
              <p:nvPr/>
            </p:nvSpPr>
            <p:spPr bwMode="auto">
              <a:xfrm>
                <a:off x="1970" y="2208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17" name="Line 288"/>
              <p:cNvSpPr>
                <a:spLocks noChangeShapeType="1"/>
              </p:cNvSpPr>
              <p:nvPr/>
            </p:nvSpPr>
            <p:spPr bwMode="auto">
              <a:xfrm>
                <a:off x="1982" y="2232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18" name="Line 289"/>
              <p:cNvSpPr>
                <a:spLocks noChangeShapeType="1"/>
              </p:cNvSpPr>
              <p:nvPr/>
            </p:nvSpPr>
            <p:spPr bwMode="auto">
              <a:xfrm>
                <a:off x="2000" y="2232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19" name="Line 290"/>
              <p:cNvSpPr>
                <a:spLocks noChangeShapeType="1"/>
              </p:cNvSpPr>
              <p:nvPr/>
            </p:nvSpPr>
            <p:spPr bwMode="auto">
              <a:xfrm>
                <a:off x="2012" y="2232"/>
                <a:ext cx="18" cy="2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20" name="Line 291"/>
              <p:cNvSpPr>
                <a:spLocks noChangeShapeType="1"/>
              </p:cNvSpPr>
              <p:nvPr/>
            </p:nvSpPr>
            <p:spPr bwMode="auto">
              <a:xfrm>
                <a:off x="2030" y="2257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21" name="Line 292"/>
              <p:cNvSpPr>
                <a:spLocks noChangeShapeType="1"/>
              </p:cNvSpPr>
              <p:nvPr/>
            </p:nvSpPr>
            <p:spPr bwMode="auto">
              <a:xfrm flipV="1">
                <a:off x="2042" y="2184"/>
                <a:ext cx="12" cy="73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22" name="Line 293"/>
              <p:cNvSpPr>
                <a:spLocks noChangeShapeType="1"/>
              </p:cNvSpPr>
              <p:nvPr/>
            </p:nvSpPr>
            <p:spPr bwMode="auto">
              <a:xfrm flipV="1">
                <a:off x="2054" y="2087"/>
                <a:ext cx="18" cy="97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23" name="Line 294"/>
              <p:cNvSpPr>
                <a:spLocks noChangeShapeType="1"/>
              </p:cNvSpPr>
              <p:nvPr/>
            </p:nvSpPr>
            <p:spPr bwMode="auto">
              <a:xfrm>
                <a:off x="2072" y="2087"/>
                <a:ext cx="12" cy="49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24" name="Line 295"/>
              <p:cNvSpPr>
                <a:spLocks noChangeShapeType="1"/>
              </p:cNvSpPr>
              <p:nvPr/>
            </p:nvSpPr>
            <p:spPr bwMode="auto">
              <a:xfrm>
                <a:off x="2084" y="2136"/>
                <a:ext cx="18" cy="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25" name="Line 296"/>
              <p:cNvSpPr>
                <a:spLocks noChangeShapeType="1"/>
              </p:cNvSpPr>
              <p:nvPr/>
            </p:nvSpPr>
            <p:spPr bwMode="auto">
              <a:xfrm>
                <a:off x="2102" y="2184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26" name="Line 297"/>
              <p:cNvSpPr>
                <a:spLocks noChangeShapeType="1"/>
              </p:cNvSpPr>
              <p:nvPr/>
            </p:nvSpPr>
            <p:spPr bwMode="auto">
              <a:xfrm>
                <a:off x="2114" y="2208"/>
                <a:ext cx="18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27" name="Line 298"/>
              <p:cNvSpPr>
                <a:spLocks noChangeShapeType="1"/>
              </p:cNvSpPr>
              <p:nvPr/>
            </p:nvSpPr>
            <p:spPr bwMode="auto">
              <a:xfrm>
                <a:off x="2132" y="2232"/>
                <a:ext cx="12" cy="2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28" name="Line 299"/>
              <p:cNvSpPr>
                <a:spLocks noChangeShapeType="1"/>
              </p:cNvSpPr>
              <p:nvPr/>
            </p:nvSpPr>
            <p:spPr bwMode="auto">
              <a:xfrm>
                <a:off x="2144" y="2257"/>
                <a:ext cx="18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29" name="Line 300"/>
              <p:cNvSpPr>
                <a:spLocks noChangeShapeType="1"/>
              </p:cNvSpPr>
              <p:nvPr/>
            </p:nvSpPr>
            <p:spPr bwMode="auto">
              <a:xfrm>
                <a:off x="2162" y="2281"/>
                <a:ext cx="13" cy="1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30" name="Line 301"/>
              <p:cNvSpPr>
                <a:spLocks noChangeShapeType="1"/>
              </p:cNvSpPr>
              <p:nvPr/>
            </p:nvSpPr>
            <p:spPr bwMode="auto">
              <a:xfrm>
                <a:off x="2175" y="2299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31" name="Line 302"/>
              <p:cNvSpPr>
                <a:spLocks noChangeShapeType="1"/>
              </p:cNvSpPr>
              <p:nvPr/>
            </p:nvSpPr>
            <p:spPr bwMode="auto">
              <a:xfrm>
                <a:off x="2193" y="2299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32" name="Line 303"/>
              <p:cNvSpPr>
                <a:spLocks noChangeShapeType="1"/>
              </p:cNvSpPr>
              <p:nvPr/>
            </p:nvSpPr>
            <p:spPr bwMode="auto">
              <a:xfrm>
                <a:off x="2205" y="2323"/>
                <a:ext cx="18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33" name="Line 304"/>
              <p:cNvSpPr>
                <a:spLocks noChangeShapeType="1"/>
              </p:cNvSpPr>
              <p:nvPr/>
            </p:nvSpPr>
            <p:spPr bwMode="auto">
              <a:xfrm>
                <a:off x="2223" y="2347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34" name="Line 305"/>
              <p:cNvSpPr>
                <a:spLocks noChangeShapeType="1"/>
              </p:cNvSpPr>
              <p:nvPr/>
            </p:nvSpPr>
            <p:spPr bwMode="auto">
              <a:xfrm>
                <a:off x="2235" y="2371"/>
                <a:ext cx="18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35" name="Line 306"/>
              <p:cNvSpPr>
                <a:spLocks noChangeShapeType="1"/>
              </p:cNvSpPr>
              <p:nvPr/>
            </p:nvSpPr>
            <p:spPr bwMode="auto">
              <a:xfrm>
                <a:off x="2253" y="2395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36" name="Line 307"/>
              <p:cNvSpPr>
                <a:spLocks noChangeShapeType="1"/>
              </p:cNvSpPr>
              <p:nvPr/>
            </p:nvSpPr>
            <p:spPr bwMode="auto">
              <a:xfrm>
                <a:off x="2265" y="2395"/>
                <a:ext cx="18" cy="2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37" name="Line 308"/>
              <p:cNvSpPr>
                <a:spLocks noChangeShapeType="1"/>
              </p:cNvSpPr>
              <p:nvPr/>
            </p:nvSpPr>
            <p:spPr bwMode="auto">
              <a:xfrm>
                <a:off x="2283" y="2420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38" name="Line 309"/>
              <p:cNvSpPr>
                <a:spLocks noChangeShapeType="1"/>
              </p:cNvSpPr>
              <p:nvPr/>
            </p:nvSpPr>
            <p:spPr bwMode="auto">
              <a:xfrm>
                <a:off x="2295" y="2420"/>
                <a:ext cx="18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39" name="Line 310"/>
              <p:cNvSpPr>
                <a:spLocks noChangeShapeType="1"/>
              </p:cNvSpPr>
              <p:nvPr/>
            </p:nvSpPr>
            <p:spPr bwMode="auto">
              <a:xfrm>
                <a:off x="2313" y="2444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40" name="Line 311"/>
              <p:cNvSpPr>
                <a:spLocks noChangeShapeType="1"/>
              </p:cNvSpPr>
              <p:nvPr/>
            </p:nvSpPr>
            <p:spPr bwMode="auto">
              <a:xfrm>
                <a:off x="2325" y="2468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41" name="Line 312"/>
              <p:cNvSpPr>
                <a:spLocks noChangeShapeType="1"/>
              </p:cNvSpPr>
              <p:nvPr/>
            </p:nvSpPr>
            <p:spPr bwMode="auto">
              <a:xfrm>
                <a:off x="2343" y="2468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42" name="Line 313"/>
              <p:cNvSpPr>
                <a:spLocks noChangeShapeType="1"/>
              </p:cNvSpPr>
              <p:nvPr/>
            </p:nvSpPr>
            <p:spPr bwMode="auto">
              <a:xfrm>
                <a:off x="2355" y="2492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43" name="Line 314"/>
              <p:cNvSpPr>
                <a:spLocks noChangeShapeType="1"/>
              </p:cNvSpPr>
              <p:nvPr/>
            </p:nvSpPr>
            <p:spPr bwMode="auto">
              <a:xfrm>
                <a:off x="2373" y="2492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44" name="Line 315"/>
              <p:cNvSpPr>
                <a:spLocks noChangeShapeType="1"/>
              </p:cNvSpPr>
              <p:nvPr/>
            </p:nvSpPr>
            <p:spPr bwMode="auto">
              <a:xfrm flipV="1">
                <a:off x="2385" y="2492"/>
                <a:ext cx="19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45" name="Line 316"/>
              <p:cNvSpPr>
                <a:spLocks noChangeShapeType="1"/>
              </p:cNvSpPr>
              <p:nvPr/>
            </p:nvSpPr>
            <p:spPr bwMode="auto">
              <a:xfrm>
                <a:off x="2404" y="2492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46" name="Line 317"/>
              <p:cNvSpPr>
                <a:spLocks noChangeShapeType="1"/>
              </p:cNvSpPr>
              <p:nvPr/>
            </p:nvSpPr>
            <p:spPr bwMode="auto">
              <a:xfrm>
                <a:off x="2416" y="2492"/>
                <a:ext cx="18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47" name="Line 318"/>
              <p:cNvSpPr>
                <a:spLocks noChangeShapeType="1"/>
              </p:cNvSpPr>
              <p:nvPr/>
            </p:nvSpPr>
            <p:spPr bwMode="auto">
              <a:xfrm>
                <a:off x="2434" y="2516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48" name="Line 319"/>
              <p:cNvSpPr>
                <a:spLocks noChangeShapeType="1"/>
              </p:cNvSpPr>
              <p:nvPr/>
            </p:nvSpPr>
            <p:spPr bwMode="auto">
              <a:xfrm>
                <a:off x="2446" y="2516"/>
                <a:ext cx="18" cy="1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49" name="Line 320"/>
              <p:cNvSpPr>
                <a:spLocks noChangeShapeType="1"/>
              </p:cNvSpPr>
              <p:nvPr/>
            </p:nvSpPr>
            <p:spPr bwMode="auto">
              <a:xfrm>
                <a:off x="2464" y="2534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50" name="Line 321"/>
              <p:cNvSpPr>
                <a:spLocks noChangeShapeType="1"/>
              </p:cNvSpPr>
              <p:nvPr/>
            </p:nvSpPr>
            <p:spPr bwMode="auto">
              <a:xfrm>
                <a:off x="2476" y="2534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51" name="Line 322"/>
              <p:cNvSpPr>
                <a:spLocks noChangeShapeType="1"/>
              </p:cNvSpPr>
              <p:nvPr/>
            </p:nvSpPr>
            <p:spPr bwMode="auto">
              <a:xfrm>
                <a:off x="2494" y="2534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52" name="Line 323"/>
              <p:cNvSpPr>
                <a:spLocks noChangeShapeType="1"/>
              </p:cNvSpPr>
              <p:nvPr/>
            </p:nvSpPr>
            <p:spPr bwMode="auto">
              <a:xfrm>
                <a:off x="2506" y="2558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53" name="Line 324"/>
              <p:cNvSpPr>
                <a:spLocks noChangeShapeType="1"/>
              </p:cNvSpPr>
              <p:nvPr/>
            </p:nvSpPr>
            <p:spPr bwMode="auto">
              <a:xfrm>
                <a:off x="2524" y="2558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54" name="Line 325"/>
              <p:cNvSpPr>
                <a:spLocks noChangeShapeType="1"/>
              </p:cNvSpPr>
              <p:nvPr/>
            </p:nvSpPr>
            <p:spPr bwMode="auto">
              <a:xfrm>
                <a:off x="2536" y="2558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55" name="Line 326"/>
              <p:cNvSpPr>
                <a:spLocks noChangeShapeType="1"/>
              </p:cNvSpPr>
              <p:nvPr/>
            </p:nvSpPr>
            <p:spPr bwMode="auto">
              <a:xfrm>
                <a:off x="2554" y="2558"/>
                <a:ext cx="12" cy="2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56" name="Line 327"/>
              <p:cNvSpPr>
                <a:spLocks noChangeShapeType="1"/>
              </p:cNvSpPr>
              <p:nvPr/>
            </p:nvSpPr>
            <p:spPr bwMode="auto">
              <a:xfrm>
                <a:off x="2566" y="2583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57" name="Line 328"/>
              <p:cNvSpPr>
                <a:spLocks noChangeShapeType="1"/>
              </p:cNvSpPr>
              <p:nvPr/>
            </p:nvSpPr>
            <p:spPr bwMode="auto">
              <a:xfrm>
                <a:off x="2584" y="2583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58" name="Line 329"/>
              <p:cNvSpPr>
                <a:spLocks noChangeShapeType="1"/>
              </p:cNvSpPr>
              <p:nvPr/>
            </p:nvSpPr>
            <p:spPr bwMode="auto">
              <a:xfrm>
                <a:off x="2596" y="2607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59" name="Line 330"/>
              <p:cNvSpPr>
                <a:spLocks noChangeShapeType="1"/>
              </p:cNvSpPr>
              <p:nvPr/>
            </p:nvSpPr>
            <p:spPr bwMode="auto">
              <a:xfrm>
                <a:off x="2614" y="2607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60" name="Line 331"/>
              <p:cNvSpPr>
                <a:spLocks noChangeShapeType="1"/>
              </p:cNvSpPr>
              <p:nvPr/>
            </p:nvSpPr>
            <p:spPr bwMode="auto">
              <a:xfrm>
                <a:off x="2626" y="2607"/>
                <a:ext cx="19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61" name="Line 332"/>
              <p:cNvSpPr>
                <a:spLocks noChangeShapeType="1"/>
              </p:cNvSpPr>
              <p:nvPr/>
            </p:nvSpPr>
            <p:spPr bwMode="auto">
              <a:xfrm>
                <a:off x="2645" y="2631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62" name="Line 333"/>
              <p:cNvSpPr>
                <a:spLocks noChangeShapeType="1"/>
              </p:cNvSpPr>
              <p:nvPr/>
            </p:nvSpPr>
            <p:spPr bwMode="auto">
              <a:xfrm>
                <a:off x="2657" y="2631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63" name="Line 334"/>
              <p:cNvSpPr>
                <a:spLocks noChangeShapeType="1"/>
              </p:cNvSpPr>
              <p:nvPr/>
            </p:nvSpPr>
            <p:spPr bwMode="auto">
              <a:xfrm>
                <a:off x="2669" y="2631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64" name="Line 335"/>
              <p:cNvSpPr>
                <a:spLocks noChangeShapeType="1"/>
              </p:cNvSpPr>
              <p:nvPr/>
            </p:nvSpPr>
            <p:spPr bwMode="auto">
              <a:xfrm flipV="1">
                <a:off x="2687" y="2583"/>
                <a:ext cx="12" cy="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65" name="Line 336"/>
              <p:cNvSpPr>
                <a:spLocks noChangeShapeType="1"/>
              </p:cNvSpPr>
              <p:nvPr/>
            </p:nvSpPr>
            <p:spPr bwMode="auto">
              <a:xfrm flipV="1">
                <a:off x="2699" y="2534"/>
                <a:ext cx="18" cy="49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66" name="Line 337"/>
              <p:cNvSpPr>
                <a:spLocks noChangeShapeType="1"/>
              </p:cNvSpPr>
              <p:nvPr/>
            </p:nvSpPr>
            <p:spPr bwMode="auto">
              <a:xfrm flipV="1">
                <a:off x="2717" y="2492"/>
                <a:ext cx="12" cy="4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67" name="Line 338"/>
              <p:cNvSpPr>
                <a:spLocks noChangeShapeType="1"/>
              </p:cNvSpPr>
              <p:nvPr/>
            </p:nvSpPr>
            <p:spPr bwMode="auto">
              <a:xfrm flipV="1">
                <a:off x="2729" y="2420"/>
                <a:ext cx="18" cy="7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68" name="Line 339"/>
              <p:cNvSpPr>
                <a:spLocks noChangeShapeType="1"/>
              </p:cNvSpPr>
              <p:nvPr/>
            </p:nvSpPr>
            <p:spPr bwMode="auto">
              <a:xfrm>
                <a:off x="2747" y="2420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69" name="Line 340"/>
              <p:cNvSpPr>
                <a:spLocks noChangeShapeType="1"/>
              </p:cNvSpPr>
              <p:nvPr/>
            </p:nvSpPr>
            <p:spPr bwMode="auto">
              <a:xfrm flipV="1">
                <a:off x="2759" y="2395"/>
                <a:ext cx="18" cy="49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70" name="Line 341"/>
              <p:cNvSpPr>
                <a:spLocks noChangeShapeType="1"/>
              </p:cNvSpPr>
              <p:nvPr/>
            </p:nvSpPr>
            <p:spPr bwMode="auto">
              <a:xfrm flipV="1">
                <a:off x="2777" y="2371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71" name="Line 342"/>
              <p:cNvSpPr>
                <a:spLocks noChangeShapeType="1"/>
              </p:cNvSpPr>
              <p:nvPr/>
            </p:nvSpPr>
            <p:spPr bwMode="auto">
              <a:xfrm flipV="1">
                <a:off x="2789" y="2323"/>
                <a:ext cx="18" cy="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72" name="Line 343"/>
              <p:cNvSpPr>
                <a:spLocks noChangeShapeType="1"/>
              </p:cNvSpPr>
              <p:nvPr/>
            </p:nvSpPr>
            <p:spPr bwMode="auto">
              <a:xfrm flipV="1">
                <a:off x="2807" y="2281"/>
                <a:ext cx="12" cy="4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73" name="Line 344"/>
              <p:cNvSpPr>
                <a:spLocks noChangeShapeType="1"/>
              </p:cNvSpPr>
              <p:nvPr/>
            </p:nvSpPr>
            <p:spPr bwMode="auto">
              <a:xfrm flipV="1">
                <a:off x="2819" y="2257"/>
                <a:ext cx="18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74" name="Line 345"/>
              <p:cNvSpPr>
                <a:spLocks noChangeShapeType="1"/>
              </p:cNvSpPr>
              <p:nvPr/>
            </p:nvSpPr>
            <p:spPr bwMode="auto">
              <a:xfrm>
                <a:off x="2837" y="2257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75" name="Line 346"/>
              <p:cNvSpPr>
                <a:spLocks noChangeShapeType="1"/>
              </p:cNvSpPr>
              <p:nvPr/>
            </p:nvSpPr>
            <p:spPr bwMode="auto">
              <a:xfrm>
                <a:off x="2849" y="2257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76" name="Line 347"/>
              <p:cNvSpPr>
                <a:spLocks noChangeShapeType="1"/>
              </p:cNvSpPr>
              <p:nvPr/>
            </p:nvSpPr>
            <p:spPr bwMode="auto">
              <a:xfrm>
                <a:off x="2867" y="2257"/>
                <a:ext cx="13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77" name="Line 348"/>
              <p:cNvSpPr>
                <a:spLocks noChangeShapeType="1"/>
              </p:cNvSpPr>
              <p:nvPr/>
            </p:nvSpPr>
            <p:spPr bwMode="auto">
              <a:xfrm>
                <a:off x="2880" y="2257"/>
                <a:ext cx="18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78" name="Line 349"/>
              <p:cNvSpPr>
                <a:spLocks noChangeShapeType="1"/>
              </p:cNvSpPr>
              <p:nvPr/>
            </p:nvSpPr>
            <p:spPr bwMode="auto">
              <a:xfrm>
                <a:off x="2898" y="2281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79" name="Line 350"/>
              <p:cNvSpPr>
                <a:spLocks noChangeShapeType="1"/>
              </p:cNvSpPr>
              <p:nvPr/>
            </p:nvSpPr>
            <p:spPr bwMode="auto">
              <a:xfrm>
                <a:off x="2910" y="2281"/>
                <a:ext cx="18" cy="1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80" name="Line 351"/>
              <p:cNvSpPr>
                <a:spLocks noChangeShapeType="1"/>
              </p:cNvSpPr>
              <p:nvPr/>
            </p:nvSpPr>
            <p:spPr bwMode="auto">
              <a:xfrm>
                <a:off x="2928" y="2299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81" name="Line 352"/>
              <p:cNvSpPr>
                <a:spLocks noChangeShapeType="1"/>
              </p:cNvSpPr>
              <p:nvPr/>
            </p:nvSpPr>
            <p:spPr bwMode="auto">
              <a:xfrm>
                <a:off x="2940" y="2299"/>
                <a:ext cx="18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82" name="Line 353"/>
              <p:cNvSpPr>
                <a:spLocks noChangeShapeType="1"/>
              </p:cNvSpPr>
              <p:nvPr/>
            </p:nvSpPr>
            <p:spPr bwMode="auto">
              <a:xfrm>
                <a:off x="2958" y="2323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83" name="Line 354"/>
              <p:cNvSpPr>
                <a:spLocks noChangeShapeType="1"/>
              </p:cNvSpPr>
              <p:nvPr/>
            </p:nvSpPr>
            <p:spPr bwMode="auto">
              <a:xfrm>
                <a:off x="2970" y="2347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84" name="Line 355"/>
              <p:cNvSpPr>
                <a:spLocks noChangeShapeType="1"/>
              </p:cNvSpPr>
              <p:nvPr/>
            </p:nvSpPr>
            <p:spPr bwMode="auto">
              <a:xfrm>
                <a:off x="2988" y="2347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85" name="Line 356"/>
              <p:cNvSpPr>
                <a:spLocks noChangeShapeType="1"/>
              </p:cNvSpPr>
              <p:nvPr/>
            </p:nvSpPr>
            <p:spPr bwMode="auto">
              <a:xfrm>
                <a:off x="3000" y="2347"/>
                <a:ext cx="18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86" name="Line 357"/>
              <p:cNvSpPr>
                <a:spLocks noChangeShapeType="1"/>
              </p:cNvSpPr>
              <p:nvPr/>
            </p:nvSpPr>
            <p:spPr bwMode="auto">
              <a:xfrm flipV="1">
                <a:off x="3018" y="2347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87" name="Line 358"/>
              <p:cNvSpPr>
                <a:spLocks noChangeShapeType="1"/>
              </p:cNvSpPr>
              <p:nvPr/>
            </p:nvSpPr>
            <p:spPr bwMode="auto">
              <a:xfrm flipV="1">
                <a:off x="3030" y="2323"/>
                <a:ext cx="18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88" name="Line 359"/>
              <p:cNvSpPr>
                <a:spLocks noChangeShapeType="1"/>
              </p:cNvSpPr>
              <p:nvPr/>
            </p:nvSpPr>
            <p:spPr bwMode="auto">
              <a:xfrm flipV="1">
                <a:off x="3048" y="2299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89" name="Line 360"/>
              <p:cNvSpPr>
                <a:spLocks noChangeShapeType="1"/>
              </p:cNvSpPr>
              <p:nvPr/>
            </p:nvSpPr>
            <p:spPr bwMode="auto">
              <a:xfrm flipV="1">
                <a:off x="3060" y="2208"/>
                <a:ext cx="18" cy="9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90" name="Line 361"/>
              <p:cNvSpPr>
                <a:spLocks noChangeShapeType="1"/>
              </p:cNvSpPr>
              <p:nvPr/>
            </p:nvSpPr>
            <p:spPr bwMode="auto">
              <a:xfrm flipV="1">
                <a:off x="3078" y="1973"/>
                <a:ext cx="12" cy="23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91" name="Line 362"/>
              <p:cNvSpPr>
                <a:spLocks noChangeShapeType="1"/>
              </p:cNvSpPr>
              <p:nvPr/>
            </p:nvSpPr>
            <p:spPr bwMode="auto">
              <a:xfrm flipV="1">
                <a:off x="3090" y="1949"/>
                <a:ext cx="19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92" name="Line 363"/>
              <p:cNvSpPr>
                <a:spLocks noChangeShapeType="1"/>
              </p:cNvSpPr>
              <p:nvPr/>
            </p:nvSpPr>
            <p:spPr bwMode="auto">
              <a:xfrm>
                <a:off x="3109" y="1949"/>
                <a:ext cx="12" cy="11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93" name="Line 364"/>
              <p:cNvSpPr>
                <a:spLocks noChangeShapeType="1"/>
              </p:cNvSpPr>
              <p:nvPr/>
            </p:nvSpPr>
            <p:spPr bwMode="auto">
              <a:xfrm>
                <a:off x="3121" y="2063"/>
                <a:ext cx="18" cy="97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94" name="Line 365"/>
              <p:cNvSpPr>
                <a:spLocks noChangeShapeType="1"/>
              </p:cNvSpPr>
              <p:nvPr/>
            </p:nvSpPr>
            <p:spPr bwMode="auto">
              <a:xfrm flipV="1">
                <a:off x="3139" y="2112"/>
                <a:ext cx="12" cy="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95" name="Line 366"/>
              <p:cNvSpPr>
                <a:spLocks noChangeShapeType="1"/>
              </p:cNvSpPr>
              <p:nvPr/>
            </p:nvSpPr>
            <p:spPr bwMode="auto">
              <a:xfrm flipV="1">
                <a:off x="3151" y="2087"/>
                <a:ext cx="18" cy="2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96" name="Line 367"/>
              <p:cNvSpPr>
                <a:spLocks noChangeShapeType="1"/>
              </p:cNvSpPr>
              <p:nvPr/>
            </p:nvSpPr>
            <p:spPr bwMode="auto">
              <a:xfrm>
                <a:off x="3169" y="2087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97" name="Line 368"/>
              <p:cNvSpPr>
                <a:spLocks noChangeShapeType="1"/>
              </p:cNvSpPr>
              <p:nvPr/>
            </p:nvSpPr>
            <p:spPr bwMode="auto">
              <a:xfrm>
                <a:off x="3181" y="2087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98" name="Line 369"/>
              <p:cNvSpPr>
                <a:spLocks noChangeShapeType="1"/>
              </p:cNvSpPr>
              <p:nvPr/>
            </p:nvSpPr>
            <p:spPr bwMode="auto">
              <a:xfrm>
                <a:off x="3199" y="2087"/>
                <a:ext cx="12" cy="2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499" name="Line 370"/>
              <p:cNvSpPr>
                <a:spLocks noChangeShapeType="1"/>
              </p:cNvSpPr>
              <p:nvPr/>
            </p:nvSpPr>
            <p:spPr bwMode="auto">
              <a:xfrm>
                <a:off x="3211" y="2112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00" name="Line 371"/>
              <p:cNvSpPr>
                <a:spLocks noChangeShapeType="1"/>
              </p:cNvSpPr>
              <p:nvPr/>
            </p:nvSpPr>
            <p:spPr bwMode="auto">
              <a:xfrm>
                <a:off x="3229" y="2112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01" name="Line 372"/>
              <p:cNvSpPr>
                <a:spLocks noChangeShapeType="1"/>
              </p:cNvSpPr>
              <p:nvPr/>
            </p:nvSpPr>
            <p:spPr bwMode="auto">
              <a:xfrm>
                <a:off x="3241" y="2136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02" name="Line 373"/>
              <p:cNvSpPr>
                <a:spLocks noChangeShapeType="1"/>
              </p:cNvSpPr>
              <p:nvPr/>
            </p:nvSpPr>
            <p:spPr bwMode="auto">
              <a:xfrm>
                <a:off x="3253" y="2136"/>
                <a:ext cx="18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03" name="Line 374"/>
              <p:cNvSpPr>
                <a:spLocks noChangeShapeType="1"/>
              </p:cNvSpPr>
              <p:nvPr/>
            </p:nvSpPr>
            <p:spPr bwMode="auto">
              <a:xfrm>
                <a:off x="3271" y="2160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04" name="Line 375"/>
              <p:cNvSpPr>
                <a:spLocks noChangeShapeType="1"/>
              </p:cNvSpPr>
              <p:nvPr/>
            </p:nvSpPr>
            <p:spPr bwMode="auto">
              <a:xfrm>
                <a:off x="3283" y="2160"/>
                <a:ext cx="18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05" name="Line 376"/>
              <p:cNvSpPr>
                <a:spLocks noChangeShapeType="1"/>
              </p:cNvSpPr>
              <p:nvPr/>
            </p:nvSpPr>
            <p:spPr bwMode="auto">
              <a:xfrm>
                <a:off x="3301" y="2184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06" name="Line 377"/>
              <p:cNvSpPr>
                <a:spLocks noChangeShapeType="1"/>
              </p:cNvSpPr>
              <p:nvPr/>
            </p:nvSpPr>
            <p:spPr bwMode="auto">
              <a:xfrm>
                <a:off x="3313" y="2184"/>
                <a:ext cx="18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07" name="Line 378"/>
              <p:cNvSpPr>
                <a:spLocks noChangeShapeType="1"/>
              </p:cNvSpPr>
              <p:nvPr/>
            </p:nvSpPr>
            <p:spPr bwMode="auto">
              <a:xfrm>
                <a:off x="3331" y="2208"/>
                <a:ext cx="13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08" name="Line 379"/>
              <p:cNvSpPr>
                <a:spLocks noChangeShapeType="1"/>
              </p:cNvSpPr>
              <p:nvPr/>
            </p:nvSpPr>
            <p:spPr bwMode="auto">
              <a:xfrm>
                <a:off x="3344" y="2208"/>
                <a:ext cx="18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09" name="Line 380"/>
              <p:cNvSpPr>
                <a:spLocks noChangeShapeType="1"/>
              </p:cNvSpPr>
              <p:nvPr/>
            </p:nvSpPr>
            <p:spPr bwMode="auto">
              <a:xfrm>
                <a:off x="3362" y="2232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10" name="Line 381"/>
              <p:cNvSpPr>
                <a:spLocks noChangeShapeType="1"/>
              </p:cNvSpPr>
              <p:nvPr/>
            </p:nvSpPr>
            <p:spPr bwMode="auto">
              <a:xfrm>
                <a:off x="3374" y="2232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11" name="Line 382"/>
              <p:cNvSpPr>
                <a:spLocks noChangeShapeType="1"/>
              </p:cNvSpPr>
              <p:nvPr/>
            </p:nvSpPr>
            <p:spPr bwMode="auto">
              <a:xfrm flipV="1">
                <a:off x="3392" y="2208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12" name="Line 383"/>
              <p:cNvSpPr>
                <a:spLocks noChangeShapeType="1"/>
              </p:cNvSpPr>
              <p:nvPr/>
            </p:nvSpPr>
            <p:spPr bwMode="auto">
              <a:xfrm>
                <a:off x="3404" y="2208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13" name="Line 384"/>
              <p:cNvSpPr>
                <a:spLocks noChangeShapeType="1"/>
              </p:cNvSpPr>
              <p:nvPr/>
            </p:nvSpPr>
            <p:spPr bwMode="auto">
              <a:xfrm flipV="1">
                <a:off x="3422" y="2160"/>
                <a:ext cx="12" cy="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14" name="Line 385"/>
              <p:cNvSpPr>
                <a:spLocks noChangeShapeType="1"/>
              </p:cNvSpPr>
              <p:nvPr/>
            </p:nvSpPr>
            <p:spPr bwMode="auto">
              <a:xfrm flipV="1">
                <a:off x="3434" y="2136"/>
                <a:ext cx="18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15" name="Line 386"/>
              <p:cNvSpPr>
                <a:spLocks noChangeShapeType="1"/>
              </p:cNvSpPr>
              <p:nvPr/>
            </p:nvSpPr>
            <p:spPr bwMode="auto">
              <a:xfrm flipV="1">
                <a:off x="3452" y="2112"/>
                <a:ext cx="12" cy="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16" name="Line 387"/>
              <p:cNvSpPr>
                <a:spLocks noChangeShapeType="1"/>
              </p:cNvSpPr>
              <p:nvPr/>
            </p:nvSpPr>
            <p:spPr bwMode="auto">
              <a:xfrm>
                <a:off x="3464" y="2112"/>
                <a:ext cx="18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17" name="Line 388"/>
              <p:cNvSpPr>
                <a:spLocks noChangeShapeType="1"/>
              </p:cNvSpPr>
              <p:nvPr/>
            </p:nvSpPr>
            <p:spPr bwMode="auto">
              <a:xfrm>
                <a:off x="3482" y="2112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18" name="Line 389"/>
              <p:cNvSpPr>
                <a:spLocks noChangeShapeType="1"/>
              </p:cNvSpPr>
              <p:nvPr/>
            </p:nvSpPr>
            <p:spPr bwMode="auto">
              <a:xfrm flipV="1">
                <a:off x="3494" y="2087"/>
                <a:ext cx="18" cy="2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19" name="Line 390"/>
              <p:cNvSpPr>
                <a:spLocks noChangeShapeType="1"/>
              </p:cNvSpPr>
              <p:nvPr/>
            </p:nvSpPr>
            <p:spPr bwMode="auto">
              <a:xfrm>
                <a:off x="3512" y="2087"/>
                <a:ext cx="12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20" name="Line 391"/>
              <p:cNvSpPr>
                <a:spLocks noChangeShapeType="1"/>
              </p:cNvSpPr>
              <p:nvPr/>
            </p:nvSpPr>
            <p:spPr bwMode="auto">
              <a:xfrm flipV="1">
                <a:off x="3524" y="1924"/>
                <a:ext cx="18" cy="163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3521" name="Rectangle 392"/>
              <p:cNvSpPr>
                <a:spLocks noChangeArrowheads="1"/>
              </p:cNvSpPr>
              <p:nvPr/>
            </p:nvSpPr>
            <p:spPr bwMode="auto">
              <a:xfrm>
                <a:off x="1699" y="1297"/>
                <a:ext cx="2603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100" b="1">
                    <a:solidFill>
                      <a:srgbClr val="000000"/>
                    </a:solidFill>
                  </a:rPr>
                  <a:t>Effect of different treatments on heating of maize silage</a:t>
                </a:r>
                <a:endParaRPr lang="da-DK"/>
              </a:p>
            </p:txBody>
          </p:sp>
          <p:sp>
            <p:nvSpPr>
              <p:cNvPr id="13522" name="Rectangle 393"/>
              <p:cNvSpPr>
                <a:spLocks noChangeArrowheads="1"/>
              </p:cNvSpPr>
              <p:nvPr/>
            </p:nvSpPr>
            <p:spPr bwMode="auto">
              <a:xfrm>
                <a:off x="1590" y="2661"/>
                <a:ext cx="108" cy="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>
                    <a:solidFill>
                      <a:srgbClr val="000000"/>
                    </a:solidFill>
                  </a:rPr>
                  <a:t>10</a:t>
                </a:r>
                <a:endParaRPr lang="da-DK"/>
              </a:p>
            </p:txBody>
          </p:sp>
          <p:sp>
            <p:nvSpPr>
              <p:cNvPr id="13523" name="Rectangle 394"/>
              <p:cNvSpPr>
                <a:spLocks noChangeArrowheads="1"/>
              </p:cNvSpPr>
              <p:nvPr/>
            </p:nvSpPr>
            <p:spPr bwMode="auto">
              <a:xfrm>
                <a:off x="1590" y="2504"/>
                <a:ext cx="108" cy="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>
                    <a:solidFill>
                      <a:srgbClr val="000000"/>
                    </a:solidFill>
                  </a:rPr>
                  <a:t>12</a:t>
                </a:r>
                <a:endParaRPr lang="da-DK"/>
              </a:p>
            </p:txBody>
          </p:sp>
          <p:sp>
            <p:nvSpPr>
              <p:cNvPr id="13524" name="Rectangle 395"/>
              <p:cNvSpPr>
                <a:spLocks noChangeArrowheads="1"/>
              </p:cNvSpPr>
              <p:nvPr/>
            </p:nvSpPr>
            <p:spPr bwMode="auto">
              <a:xfrm>
                <a:off x="1590" y="2347"/>
                <a:ext cx="108" cy="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>
                    <a:solidFill>
                      <a:srgbClr val="000000"/>
                    </a:solidFill>
                  </a:rPr>
                  <a:t>14</a:t>
                </a:r>
                <a:endParaRPr lang="da-DK"/>
              </a:p>
            </p:txBody>
          </p:sp>
          <p:sp>
            <p:nvSpPr>
              <p:cNvPr id="13525" name="Rectangle 396"/>
              <p:cNvSpPr>
                <a:spLocks noChangeArrowheads="1"/>
              </p:cNvSpPr>
              <p:nvPr/>
            </p:nvSpPr>
            <p:spPr bwMode="auto">
              <a:xfrm>
                <a:off x="1590" y="2190"/>
                <a:ext cx="108" cy="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>
                    <a:solidFill>
                      <a:srgbClr val="000000"/>
                    </a:solidFill>
                  </a:rPr>
                  <a:t>16</a:t>
                </a:r>
                <a:endParaRPr lang="da-DK"/>
              </a:p>
            </p:txBody>
          </p:sp>
          <p:sp>
            <p:nvSpPr>
              <p:cNvPr id="13526" name="Rectangle 397"/>
              <p:cNvSpPr>
                <a:spLocks noChangeArrowheads="1"/>
              </p:cNvSpPr>
              <p:nvPr/>
            </p:nvSpPr>
            <p:spPr bwMode="auto">
              <a:xfrm>
                <a:off x="1590" y="2033"/>
                <a:ext cx="108" cy="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>
                    <a:solidFill>
                      <a:srgbClr val="000000"/>
                    </a:solidFill>
                  </a:rPr>
                  <a:t>18</a:t>
                </a:r>
                <a:endParaRPr lang="da-DK"/>
              </a:p>
            </p:txBody>
          </p:sp>
          <p:sp>
            <p:nvSpPr>
              <p:cNvPr id="13527" name="Rectangle 398"/>
              <p:cNvSpPr>
                <a:spLocks noChangeArrowheads="1"/>
              </p:cNvSpPr>
              <p:nvPr/>
            </p:nvSpPr>
            <p:spPr bwMode="auto">
              <a:xfrm>
                <a:off x="1590" y="1876"/>
                <a:ext cx="108" cy="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>
                    <a:solidFill>
                      <a:srgbClr val="000000"/>
                    </a:solidFill>
                  </a:rPr>
                  <a:t>20</a:t>
                </a:r>
                <a:endParaRPr lang="da-DK"/>
              </a:p>
            </p:txBody>
          </p:sp>
          <p:sp>
            <p:nvSpPr>
              <p:cNvPr id="13528" name="Rectangle 399"/>
              <p:cNvSpPr>
                <a:spLocks noChangeArrowheads="1"/>
              </p:cNvSpPr>
              <p:nvPr/>
            </p:nvSpPr>
            <p:spPr bwMode="auto">
              <a:xfrm>
                <a:off x="1590" y="1719"/>
                <a:ext cx="108" cy="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>
                    <a:solidFill>
                      <a:srgbClr val="000000"/>
                    </a:solidFill>
                  </a:rPr>
                  <a:t>22</a:t>
                </a:r>
                <a:endParaRPr lang="da-DK"/>
              </a:p>
            </p:txBody>
          </p:sp>
          <p:sp>
            <p:nvSpPr>
              <p:cNvPr id="13529" name="Rectangle 400"/>
              <p:cNvSpPr>
                <a:spLocks noChangeArrowheads="1"/>
              </p:cNvSpPr>
              <p:nvPr/>
            </p:nvSpPr>
            <p:spPr bwMode="auto">
              <a:xfrm>
                <a:off x="1590" y="1562"/>
                <a:ext cx="108" cy="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>
                    <a:solidFill>
                      <a:srgbClr val="000000"/>
                    </a:solidFill>
                  </a:rPr>
                  <a:t>24</a:t>
                </a:r>
                <a:endParaRPr lang="da-DK"/>
              </a:p>
            </p:txBody>
          </p:sp>
          <p:sp>
            <p:nvSpPr>
              <p:cNvPr id="13530" name="Rectangle 401"/>
              <p:cNvSpPr>
                <a:spLocks noChangeArrowheads="1"/>
              </p:cNvSpPr>
              <p:nvPr/>
            </p:nvSpPr>
            <p:spPr bwMode="auto">
              <a:xfrm rot="-5400000">
                <a:off x="1702" y="2729"/>
                <a:ext cx="72" cy="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>
                    <a:solidFill>
                      <a:srgbClr val="000000"/>
                    </a:solidFill>
                  </a:rPr>
                  <a:t>1</a:t>
                </a:r>
                <a:endParaRPr lang="da-DK"/>
              </a:p>
            </p:txBody>
          </p:sp>
          <p:sp>
            <p:nvSpPr>
              <p:cNvPr id="13531" name="Rectangle 402"/>
              <p:cNvSpPr>
                <a:spLocks noChangeArrowheads="1"/>
              </p:cNvSpPr>
              <p:nvPr/>
            </p:nvSpPr>
            <p:spPr bwMode="auto">
              <a:xfrm rot="-5400000">
                <a:off x="1823" y="2753"/>
                <a:ext cx="108" cy="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>
                    <a:solidFill>
                      <a:srgbClr val="000000"/>
                    </a:solidFill>
                  </a:rPr>
                  <a:t>10</a:t>
                </a:r>
                <a:endParaRPr lang="da-DK"/>
              </a:p>
            </p:txBody>
          </p:sp>
          <p:sp>
            <p:nvSpPr>
              <p:cNvPr id="13532" name="Rectangle 403"/>
              <p:cNvSpPr>
                <a:spLocks noChangeArrowheads="1"/>
              </p:cNvSpPr>
              <p:nvPr/>
            </p:nvSpPr>
            <p:spPr bwMode="auto">
              <a:xfrm rot="-5400000">
                <a:off x="1956" y="2753"/>
                <a:ext cx="108" cy="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>
                    <a:solidFill>
                      <a:srgbClr val="000000"/>
                    </a:solidFill>
                  </a:rPr>
                  <a:t>19</a:t>
                </a:r>
                <a:endParaRPr lang="da-DK"/>
              </a:p>
            </p:txBody>
          </p:sp>
          <p:sp>
            <p:nvSpPr>
              <p:cNvPr id="13533" name="Rectangle 404"/>
              <p:cNvSpPr>
                <a:spLocks noChangeArrowheads="1"/>
              </p:cNvSpPr>
              <p:nvPr/>
            </p:nvSpPr>
            <p:spPr bwMode="auto">
              <a:xfrm rot="-5400000">
                <a:off x="2088" y="2753"/>
                <a:ext cx="108" cy="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>
                    <a:solidFill>
                      <a:srgbClr val="000000"/>
                    </a:solidFill>
                  </a:rPr>
                  <a:t>28</a:t>
                </a:r>
                <a:endParaRPr lang="da-DK"/>
              </a:p>
            </p:txBody>
          </p:sp>
          <p:sp>
            <p:nvSpPr>
              <p:cNvPr id="13534" name="Rectangle 405"/>
              <p:cNvSpPr>
                <a:spLocks noChangeArrowheads="1"/>
              </p:cNvSpPr>
              <p:nvPr/>
            </p:nvSpPr>
            <p:spPr bwMode="auto">
              <a:xfrm rot="-5400000">
                <a:off x="2227" y="2753"/>
                <a:ext cx="108" cy="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>
                    <a:solidFill>
                      <a:srgbClr val="000000"/>
                    </a:solidFill>
                  </a:rPr>
                  <a:t>37</a:t>
                </a:r>
                <a:endParaRPr lang="da-DK"/>
              </a:p>
            </p:txBody>
          </p:sp>
          <p:sp>
            <p:nvSpPr>
              <p:cNvPr id="13535" name="Rectangle 406"/>
              <p:cNvSpPr>
                <a:spLocks noChangeArrowheads="1"/>
              </p:cNvSpPr>
              <p:nvPr/>
            </p:nvSpPr>
            <p:spPr bwMode="auto">
              <a:xfrm rot="-5400000">
                <a:off x="2359" y="2753"/>
                <a:ext cx="108" cy="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>
                    <a:solidFill>
                      <a:srgbClr val="000000"/>
                    </a:solidFill>
                  </a:rPr>
                  <a:t>46</a:t>
                </a:r>
                <a:endParaRPr lang="da-DK"/>
              </a:p>
            </p:txBody>
          </p:sp>
          <p:sp>
            <p:nvSpPr>
              <p:cNvPr id="13536" name="Rectangle 407"/>
              <p:cNvSpPr>
                <a:spLocks noChangeArrowheads="1"/>
              </p:cNvSpPr>
              <p:nvPr/>
            </p:nvSpPr>
            <p:spPr bwMode="auto">
              <a:xfrm rot="-5400000">
                <a:off x="2498" y="2753"/>
                <a:ext cx="108" cy="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>
                    <a:solidFill>
                      <a:srgbClr val="000000"/>
                    </a:solidFill>
                  </a:rPr>
                  <a:t>55</a:t>
                </a:r>
                <a:endParaRPr lang="da-DK"/>
              </a:p>
            </p:txBody>
          </p:sp>
        </p:grpSp>
        <p:sp>
          <p:nvSpPr>
            <p:cNvPr id="13320" name="Rectangle 409"/>
            <p:cNvSpPr>
              <a:spLocks noChangeArrowheads="1"/>
            </p:cNvSpPr>
            <p:nvPr/>
          </p:nvSpPr>
          <p:spPr bwMode="auto">
            <a:xfrm rot="-5400000">
              <a:off x="2631" y="2753"/>
              <a:ext cx="108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900">
                  <a:solidFill>
                    <a:srgbClr val="000000"/>
                  </a:solidFill>
                </a:rPr>
                <a:t>64</a:t>
              </a:r>
              <a:endParaRPr lang="da-DK"/>
            </a:p>
          </p:txBody>
        </p:sp>
        <p:sp>
          <p:nvSpPr>
            <p:cNvPr id="13321" name="Rectangle 410"/>
            <p:cNvSpPr>
              <a:spLocks noChangeArrowheads="1"/>
            </p:cNvSpPr>
            <p:nvPr/>
          </p:nvSpPr>
          <p:spPr bwMode="auto">
            <a:xfrm rot="-5400000">
              <a:off x="2763" y="2753"/>
              <a:ext cx="108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900">
                  <a:solidFill>
                    <a:srgbClr val="000000"/>
                  </a:solidFill>
                </a:rPr>
                <a:t>73</a:t>
              </a:r>
              <a:endParaRPr lang="da-DK"/>
            </a:p>
          </p:txBody>
        </p:sp>
        <p:sp>
          <p:nvSpPr>
            <p:cNvPr id="13322" name="Rectangle 411"/>
            <p:cNvSpPr>
              <a:spLocks noChangeArrowheads="1"/>
            </p:cNvSpPr>
            <p:nvPr/>
          </p:nvSpPr>
          <p:spPr bwMode="auto">
            <a:xfrm rot="-5400000">
              <a:off x="2902" y="2753"/>
              <a:ext cx="108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900">
                  <a:solidFill>
                    <a:srgbClr val="000000"/>
                  </a:solidFill>
                </a:rPr>
                <a:t>82</a:t>
              </a:r>
              <a:endParaRPr lang="da-DK"/>
            </a:p>
          </p:txBody>
        </p:sp>
        <p:sp>
          <p:nvSpPr>
            <p:cNvPr id="13323" name="Rectangle 412"/>
            <p:cNvSpPr>
              <a:spLocks noChangeArrowheads="1"/>
            </p:cNvSpPr>
            <p:nvPr/>
          </p:nvSpPr>
          <p:spPr bwMode="auto">
            <a:xfrm rot="-5400000">
              <a:off x="3034" y="2753"/>
              <a:ext cx="108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900">
                  <a:solidFill>
                    <a:srgbClr val="000000"/>
                  </a:solidFill>
                </a:rPr>
                <a:t>91</a:t>
              </a:r>
              <a:endParaRPr lang="da-DK"/>
            </a:p>
          </p:txBody>
        </p:sp>
        <p:sp>
          <p:nvSpPr>
            <p:cNvPr id="13324" name="Rectangle 413"/>
            <p:cNvSpPr>
              <a:spLocks noChangeArrowheads="1"/>
            </p:cNvSpPr>
            <p:nvPr/>
          </p:nvSpPr>
          <p:spPr bwMode="auto">
            <a:xfrm rot="-5400000">
              <a:off x="3151" y="2774"/>
              <a:ext cx="151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900">
                  <a:solidFill>
                    <a:srgbClr val="000000"/>
                  </a:solidFill>
                </a:rPr>
                <a:t>100</a:t>
              </a:r>
              <a:endParaRPr lang="da-DK"/>
            </a:p>
          </p:txBody>
        </p:sp>
        <p:sp>
          <p:nvSpPr>
            <p:cNvPr id="13325" name="Rectangle 414"/>
            <p:cNvSpPr>
              <a:spLocks noChangeArrowheads="1"/>
            </p:cNvSpPr>
            <p:nvPr/>
          </p:nvSpPr>
          <p:spPr bwMode="auto">
            <a:xfrm rot="-5400000">
              <a:off x="3283" y="2774"/>
              <a:ext cx="151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900">
                  <a:solidFill>
                    <a:srgbClr val="000000"/>
                  </a:solidFill>
                </a:rPr>
                <a:t>109</a:t>
              </a:r>
              <a:endParaRPr lang="da-DK"/>
            </a:p>
          </p:txBody>
        </p:sp>
        <p:sp>
          <p:nvSpPr>
            <p:cNvPr id="13326" name="Rectangle 415"/>
            <p:cNvSpPr>
              <a:spLocks noChangeArrowheads="1"/>
            </p:cNvSpPr>
            <p:nvPr/>
          </p:nvSpPr>
          <p:spPr bwMode="auto">
            <a:xfrm rot="-5400000">
              <a:off x="3416" y="2774"/>
              <a:ext cx="151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900">
                  <a:solidFill>
                    <a:srgbClr val="000000"/>
                  </a:solidFill>
                </a:rPr>
                <a:t>118</a:t>
              </a:r>
              <a:endParaRPr lang="da-DK"/>
            </a:p>
          </p:txBody>
        </p:sp>
        <p:sp>
          <p:nvSpPr>
            <p:cNvPr id="13327" name="Rectangle 416"/>
            <p:cNvSpPr>
              <a:spLocks noChangeArrowheads="1"/>
            </p:cNvSpPr>
            <p:nvPr/>
          </p:nvSpPr>
          <p:spPr bwMode="auto">
            <a:xfrm>
              <a:off x="2446" y="2927"/>
              <a:ext cx="434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900" b="1">
                  <a:solidFill>
                    <a:srgbClr val="000000"/>
                  </a:solidFill>
                </a:rPr>
                <a:t>Time Hours</a:t>
              </a:r>
              <a:endParaRPr lang="da-DK"/>
            </a:p>
          </p:txBody>
        </p:sp>
        <p:sp>
          <p:nvSpPr>
            <p:cNvPr id="13328" name="Rectangle 417"/>
            <p:cNvSpPr>
              <a:spLocks noChangeArrowheads="1"/>
            </p:cNvSpPr>
            <p:nvPr/>
          </p:nvSpPr>
          <p:spPr bwMode="auto">
            <a:xfrm rot="-5400000">
              <a:off x="1169" y="2093"/>
              <a:ext cx="693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900" b="1">
                  <a:solidFill>
                    <a:srgbClr val="000000"/>
                  </a:solidFill>
                </a:rPr>
                <a:t>Temperature deg C</a:t>
              </a:r>
              <a:endParaRPr lang="da-DK"/>
            </a:p>
          </p:txBody>
        </p:sp>
        <p:sp>
          <p:nvSpPr>
            <p:cNvPr id="13329" name="Rectangle 418"/>
            <p:cNvSpPr>
              <a:spLocks noChangeArrowheads="1"/>
            </p:cNvSpPr>
            <p:nvPr/>
          </p:nvSpPr>
          <p:spPr bwMode="auto">
            <a:xfrm>
              <a:off x="3609" y="1985"/>
              <a:ext cx="741" cy="362"/>
            </a:xfrm>
            <a:prstGeom prst="rect">
              <a:avLst/>
            </a:prstGeom>
            <a:solidFill>
              <a:srgbClr val="C8E0D8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330" name="Line 419"/>
            <p:cNvSpPr>
              <a:spLocks noChangeShapeType="1"/>
            </p:cNvSpPr>
            <p:nvPr/>
          </p:nvSpPr>
          <p:spPr bwMode="auto">
            <a:xfrm>
              <a:off x="3639" y="2045"/>
              <a:ext cx="168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331" name="Rectangle 420"/>
            <p:cNvSpPr>
              <a:spLocks noChangeArrowheads="1"/>
            </p:cNvSpPr>
            <p:nvPr/>
          </p:nvSpPr>
          <p:spPr bwMode="auto">
            <a:xfrm>
              <a:off x="3826" y="2003"/>
              <a:ext cx="343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900">
                  <a:solidFill>
                    <a:srgbClr val="000000"/>
                  </a:solidFill>
                </a:rPr>
                <a:t>Untreated</a:t>
              </a:r>
              <a:endParaRPr lang="da-DK"/>
            </a:p>
          </p:txBody>
        </p:sp>
        <p:sp>
          <p:nvSpPr>
            <p:cNvPr id="13332" name="Line 421"/>
            <p:cNvSpPr>
              <a:spLocks noChangeShapeType="1"/>
            </p:cNvSpPr>
            <p:nvPr/>
          </p:nvSpPr>
          <p:spPr bwMode="auto">
            <a:xfrm>
              <a:off x="3639" y="2166"/>
              <a:ext cx="168" cy="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333" name="Rectangle 422"/>
            <p:cNvSpPr>
              <a:spLocks noChangeArrowheads="1"/>
            </p:cNvSpPr>
            <p:nvPr/>
          </p:nvSpPr>
          <p:spPr bwMode="auto">
            <a:xfrm>
              <a:off x="3826" y="2124"/>
              <a:ext cx="42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900">
                  <a:solidFill>
                    <a:srgbClr val="000000"/>
                  </a:solidFill>
                </a:rPr>
                <a:t>ProSil M-100</a:t>
              </a:r>
              <a:endParaRPr lang="da-DK"/>
            </a:p>
          </p:txBody>
        </p:sp>
        <p:sp>
          <p:nvSpPr>
            <p:cNvPr id="13334" name="Line 423"/>
            <p:cNvSpPr>
              <a:spLocks noChangeShapeType="1"/>
            </p:cNvSpPr>
            <p:nvPr/>
          </p:nvSpPr>
          <p:spPr bwMode="auto">
            <a:xfrm>
              <a:off x="3639" y="2287"/>
              <a:ext cx="168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335" name="Rectangle 424"/>
            <p:cNvSpPr>
              <a:spLocks noChangeArrowheads="1"/>
            </p:cNvSpPr>
            <p:nvPr/>
          </p:nvSpPr>
          <p:spPr bwMode="auto">
            <a:xfrm>
              <a:off x="3826" y="2244"/>
              <a:ext cx="283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a-DK" sz="900">
                  <a:solidFill>
                    <a:srgbClr val="000000"/>
                  </a:solidFill>
                </a:rPr>
                <a:t>ambient</a:t>
              </a:r>
              <a:endParaRPr lang="da-DK"/>
            </a:p>
          </p:txBody>
        </p:sp>
        <p:sp>
          <p:nvSpPr>
            <p:cNvPr id="13336" name="Rectangle 425"/>
            <p:cNvSpPr>
              <a:spLocks noChangeArrowheads="1"/>
            </p:cNvSpPr>
            <p:nvPr/>
          </p:nvSpPr>
          <p:spPr bwMode="auto">
            <a:xfrm>
              <a:off x="1373" y="1230"/>
              <a:ext cx="3007" cy="188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</p:grpSp>
      <p:sp>
        <p:nvSpPr>
          <p:cNvPr id="424" name="Slide Number Placeholder 4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0E0BB-AB7A-4480-BA10-2979F8CB9644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Hours to +2°C Rise above Ambient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386662" cy="2814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946"/>
                <a:gridCol w="1810946"/>
                <a:gridCol w="1810946"/>
                <a:gridCol w="1953824"/>
              </a:tblGrid>
              <a:tr h="93504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Trial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Control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ProSil </a:t>
                      </a:r>
                    </a:p>
                    <a:p>
                      <a:pPr algn="ctr"/>
                      <a:r>
                        <a:rPr lang="en-GB" sz="2800" dirty="0" smtClean="0"/>
                        <a:t>M-100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Significance</a:t>
                      </a:r>
                      <a:endParaRPr lang="en-GB" sz="2800" dirty="0"/>
                    </a:p>
                  </a:txBody>
                  <a:tcPr/>
                </a:tc>
              </a:tr>
              <a:tr h="93504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100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P&lt;0.001</a:t>
                      </a:r>
                      <a:endParaRPr lang="en-GB" sz="2800" dirty="0"/>
                    </a:p>
                  </a:txBody>
                  <a:tcPr/>
                </a:tc>
              </a:tr>
              <a:tr h="93504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4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105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P&lt;0.001</a:t>
                      </a:r>
                      <a:endParaRPr lang="en-GB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813" y="5286375"/>
            <a:ext cx="7500937" cy="954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/>
              <a:t>Stability significantly </a:t>
            </a:r>
            <a:r>
              <a:rPr lang="en-GB" sz="2800" b="1" dirty="0" smtClean="0"/>
              <a:t>extended </a:t>
            </a:r>
            <a:r>
              <a:rPr lang="en-GB" sz="2800" b="1" dirty="0"/>
              <a:t>(</a:t>
            </a:r>
            <a:r>
              <a:rPr lang="en-GB" sz="2800" b="1" dirty="0" smtClean="0"/>
              <a:t>P&lt;0.001</a:t>
            </a:r>
            <a:r>
              <a:rPr lang="en-GB" sz="2800" b="1" dirty="0"/>
              <a:t>) </a:t>
            </a:r>
            <a:r>
              <a:rPr lang="en-GB" sz="2800" b="1" dirty="0" smtClean="0"/>
              <a:t>by </a:t>
            </a:r>
            <a:r>
              <a:rPr lang="en-GB" sz="2800" b="1" dirty="0"/>
              <a:t>over 3 days after opening in both trials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8074D-85C2-4E1B-9C93-EC8223A985D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Features &amp; Benefits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Contains 3 unique lactic acid bacteria (LAB) isolated from </a:t>
            </a:r>
            <a:r>
              <a:rPr lang="en-GB" b="1" dirty="0" smtClean="0"/>
              <a:t>farm</a:t>
            </a:r>
            <a:r>
              <a:rPr lang="en-GB" dirty="0" smtClean="0"/>
              <a:t> silages: </a:t>
            </a:r>
            <a:r>
              <a:rPr lang="en-GB" i="1" dirty="0" smtClean="0"/>
              <a:t>Lactobacillus fermentum,</a:t>
            </a:r>
            <a:r>
              <a:rPr lang="en-GB" dirty="0" smtClean="0"/>
              <a:t> </a:t>
            </a:r>
            <a:r>
              <a:rPr lang="en-GB" i="1" dirty="0" smtClean="0"/>
              <a:t>Lactobacillus plantarum </a:t>
            </a:r>
            <a:r>
              <a:rPr lang="en-GB" dirty="0" smtClean="0"/>
              <a:t>and</a:t>
            </a:r>
            <a:r>
              <a:rPr lang="en-GB" i="1" dirty="0" smtClean="0"/>
              <a:t> Pediococcus acidilactici.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Improves the stability of whole-crop cereal, maize and crimped grain silages after opening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Increases acetic acid to improve stability after opening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Reduces the number of yeasts which cause stability problems in silage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Improves silage fermentation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Successfully used on farms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Easy to use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Safe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EU notified strains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C199FD-9483-4C02-A802-3E016308F51F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Reduced Yeast in Silage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Control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ProSil M-100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Yeasts CFU / g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2,100,000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17,000</a:t>
                      </a:r>
                      <a:endParaRPr lang="en-GB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7250" y="3500438"/>
            <a:ext cx="3500438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/>
              <a:t>CFU = colony forming units</a:t>
            </a:r>
          </a:p>
        </p:txBody>
      </p:sp>
      <p:sp>
        <p:nvSpPr>
          <p:cNvPr id="15378" name="TextBox 5"/>
          <p:cNvSpPr txBox="1">
            <a:spLocks noChangeArrowheads="1"/>
          </p:cNvSpPr>
          <p:nvPr/>
        </p:nvSpPr>
        <p:spPr bwMode="auto">
          <a:xfrm>
            <a:off x="928688" y="4357688"/>
            <a:ext cx="7858125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endParaRPr lang="en-GB" sz="28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GB" sz="2800" dirty="0">
                <a:latin typeface="Calibri" pitchFamily="34" charset="0"/>
              </a:rPr>
              <a:t> Substantial reduction in the number of yeasts at              opening</a:t>
            </a:r>
          </a:p>
          <a:p>
            <a:pPr>
              <a:buFont typeface="Arial" charset="0"/>
              <a:buChar char="•"/>
            </a:pPr>
            <a:r>
              <a:rPr lang="en-GB" sz="2800" dirty="0">
                <a:latin typeface="Calibri" pitchFamily="34" charset="0"/>
              </a:rPr>
              <a:t> Reduction in yeasts leads to greater stability</a:t>
            </a:r>
          </a:p>
          <a:p>
            <a:endParaRPr lang="en-GB" dirty="0">
              <a:latin typeface="Calibri" pitchFamily="34" charset="0"/>
            </a:endParaRPr>
          </a:p>
          <a:p>
            <a:endParaRPr lang="en-GB" dirty="0"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00DA1-DA9D-4987-996C-963FC7DB40D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Specifications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Active ingredients:</a:t>
            </a:r>
            <a:br>
              <a:rPr lang="en-GB" dirty="0" smtClean="0"/>
            </a:br>
            <a:r>
              <a:rPr lang="en-GB" i="1" dirty="0" smtClean="0"/>
              <a:t> Lactobacillus fermentum,</a:t>
            </a:r>
            <a:r>
              <a:rPr lang="en-GB" dirty="0" smtClean="0"/>
              <a:t> </a:t>
            </a:r>
            <a:r>
              <a:rPr lang="en-GB" i="1" dirty="0" smtClean="0"/>
              <a:t>Lactobacillus plantarum </a:t>
            </a:r>
            <a:r>
              <a:rPr lang="en-GB" dirty="0" smtClean="0"/>
              <a:t>and</a:t>
            </a:r>
            <a:r>
              <a:rPr lang="en-GB" i="1" dirty="0" smtClean="0"/>
              <a:t> Pediococcus acidilactici.</a:t>
            </a: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Carrier: Highly soluble dextrose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Packed in 100g amounts in alufoil sachets to treat 100 tonnes of whole-crop cereal, maize or crimped grains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All strains have been notified to the European Commission and to the European Food Safety Authority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Storage stability: 18 months from the date of manufacture when stored at ambient temperature (&lt;20°C).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17159-ECE9-4626-8080-8B9AB98D33A5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Usage instructions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One 100g sachet of ProSil M-100 treats 100 tonnes of whole-crop cereal, maize or crimped grains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Mix the contents thoroughly in a small amount of clean cold tap water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Dilute the solution as necessary in clean cold tap water to suit the applicator and speed of ensiling.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ProSil M-100 can be applied at any application rate between 100 ml and 2 litres per tonne of forage, provided always that 1 g of product is applied per tonne of forage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B1C25B-0AB5-486A-B38C-57456F5F75E5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ProSil M-100 Summary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400" dirty="0" smtClean="0"/>
              <a:t>Contains unique lactic acid bacteria isolated from good quality silages and from stable silages</a:t>
            </a:r>
          </a:p>
          <a:p>
            <a:pPr eaLnBrk="1" hangingPunct="1"/>
            <a:r>
              <a:rPr lang="en-GB" sz="2400" dirty="0" smtClean="0"/>
              <a:t>The formulation is based on what works on dairy farms</a:t>
            </a:r>
          </a:p>
          <a:p>
            <a:pPr eaLnBrk="1" hangingPunct="1"/>
            <a:r>
              <a:rPr lang="en-GB" sz="2400" dirty="0" smtClean="0"/>
              <a:t>Lengthens the stability of whole-crop cereal and maize silage after opening</a:t>
            </a:r>
          </a:p>
          <a:p>
            <a:pPr eaLnBrk="1" hangingPunct="1"/>
            <a:r>
              <a:rPr lang="en-GB" sz="2400" dirty="0" smtClean="0"/>
              <a:t>Increases the content of acetic acid</a:t>
            </a:r>
          </a:p>
          <a:p>
            <a:pPr eaLnBrk="1" hangingPunct="1"/>
            <a:r>
              <a:rPr lang="en-GB" sz="2400" dirty="0" smtClean="0"/>
              <a:t>Fewer yeasts recorded in maize silage</a:t>
            </a:r>
          </a:p>
          <a:p>
            <a:pPr eaLnBrk="1" hangingPunct="1"/>
            <a:r>
              <a:rPr lang="en-GB" sz="2400" dirty="0" smtClean="0"/>
              <a:t>Improves silage quality</a:t>
            </a:r>
            <a:endParaRPr lang="en-GB" dirty="0" smtClean="0"/>
          </a:p>
          <a:p>
            <a:pPr eaLnBrk="1" hangingPunct="1"/>
            <a:r>
              <a:rPr lang="en-GB" sz="2400" dirty="0" smtClean="0"/>
              <a:t>EU notified strains</a:t>
            </a:r>
          </a:p>
          <a:p>
            <a:pPr eaLnBrk="1" hangingPunct="1"/>
            <a:r>
              <a:rPr lang="en-GB" sz="2400" dirty="0" smtClean="0"/>
              <a:t>Easy to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30BC3F-BCEA-45FA-B88F-13325C6A8FB0}" type="slidenum">
              <a:rPr lang="en-GB" smtClean="0"/>
              <a:pPr>
                <a:defRPr/>
              </a:pPr>
              <a:t>23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Maize Post-opening problems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Maize is a great forage for silage due to it’s high dry matter and energy contents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well known problem with maize silage is that it is very susceptible to heating after opening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This heating is mainly caused by yeasts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ProSil M-100 contains </a:t>
            </a:r>
            <a:r>
              <a:rPr lang="en-GB" i="1" dirty="0" smtClean="0"/>
              <a:t>Lactobacillus fermentum</a:t>
            </a:r>
            <a:r>
              <a:rPr lang="en-GB" dirty="0" smtClean="0"/>
              <a:t> which produces acetic acid, which inhibits the activities of yeasts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89BA7-D34C-40CE-8C7E-3FF0502D755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Unique Combination Inoculant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There are 2 main types of lactic acid bacteria: homofermentative and heterofermentative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ProSil M-100 contains a combination of:</a:t>
            </a:r>
            <a:br>
              <a:rPr lang="en-GB" dirty="0" smtClean="0"/>
            </a:br>
            <a:r>
              <a:rPr lang="en-GB" b="1" u="sng" dirty="0" smtClean="0"/>
              <a:t>Homofermentative LAB</a:t>
            </a:r>
            <a:r>
              <a:rPr lang="en-GB" dirty="0" smtClean="0"/>
              <a:t>:</a:t>
            </a:r>
            <a:r>
              <a:rPr lang="en-GB" i="1" dirty="0" smtClean="0"/>
              <a:t> Lactobacillus plantarum and Pediococcus acidilactici, </a:t>
            </a:r>
            <a:r>
              <a:rPr lang="en-GB" dirty="0" smtClean="0"/>
              <a:t>which improve silage fermentation, and</a:t>
            </a:r>
            <a:br>
              <a:rPr lang="en-GB" dirty="0" smtClean="0"/>
            </a:br>
            <a:r>
              <a:rPr lang="en-GB" b="1" u="sng" dirty="0" smtClean="0"/>
              <a:t>Heterofermentative LAB</a:t>
            </a:r>
            <a:r>
              <a:rPr lang="en-GB" dirty="0" smtClean="0"/>
              <a:t>: </a:t>
            </a:r>
            <a:r>
              <a:rPr lang="en-GB" i="1" dirty="0" smtClean="0"/>
              <a:t>Lactobacillus fermentum</a:t>
            </a:r>
            <a:r>
              <a:rPr lang="en-GB" dirty="0" smtClean="0"/>
              <a:t>, which improves the stability of silage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89BA7-D34C-40CE-8C7E-3FF0502D755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Homofermentative Mode of Action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Homofermentative LAB are very efficient at fermenting  hexose sugars in forage to lactic acid:</a:t>
            </a:r>
            <a:br>
              <a:rPr lang="en-GB" dirty="0" smtClean="0"/>
            </a:br>
            <a:r>
              <a:rPr lang="en-GB" dirty="0" smtClean="0"/>
              <a:t>	</a:t>
            </a:r>
            <a:br>
              <a:rPr lang="en-GB" dirty="0" smtClean="0"/>
            </a:br>
            <a:r>
              <a:rPr lang="en-GB" dirty="0" smtClean="0"/>
              <a:t>1 glucose or 1 fructose → 2 lactic acid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Fermentation of the rarer pentose sugars:</a:t>
            </a:r>
            <a:br>
              <a:rPr lang="en-GB" dirty="0" smtClean="0"/>
            </a:br>
            <a:r>
              <a:rPr lang="en-GB" dirty="0" smtClean="0"/>
              <a:t>1 arabinose or 1 xylose → 1 lactic acid + 1 acetic acid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This efficient utilisation of sugar results in a fast pH fall, resulting in:</a:t>
            </a:r>
            <a:br>
              <a:rPr lang="en-GB" dirty="0" smtClean="0"/>
            </a:br>
            <a:r>
              <a:rPr lang="en-GB" dirty="0" smtClean="0"/>
              <a:t>- improved silage fermentation</a:t>
            </a:r>
            <a:br>
              <a:rPr lang="en-GB" dirty="0" smtClean="0"/>
            </a:br>
            <a:r>
              <a:rPr lang="en-GB" dirty="0" smtClean="0"/>
              <a:t>- lower losses</a:t>
            </a:r>
            <a:br>
              <a:rPr lang="en-GB" dirty="0" smtClean="0"/>
            </a:br>
            <a:r>
              <a:rPr lang="en-GB" dirty="0" smtClean="0"/>
              <a:t>- improved nutritional value of silage</a:t>
            </a:r>
            <a:br>
              <a:rPr lang="en-GB" dirty="0" smtClean="0"/>
            </a:br>
            <a:r>
              <a:rPr lang="en-GB" dirty="0" smtClean="0"/>
              <a:t>- improved livestock performance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89BA7-D34C-40CE-8C7E-3FF0502D755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Heterofermentative Mode of Action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>
              <a:defRPr/>
            </a:pPr>
            <a:r>
              <a:rPr lang="en-GB" dirty="0" smtClean="0"/>
              <a:t>The mode of action of the heterofermentative </a:t>
            </a:r>
            <a:r>
              <a:rPr lang="en-GB" i="1" dirty="0" smtClean="0"/>
              <a:t>Lactobacillus fermentum </a:t>
            </a:r>
            <a:r>
              <a:rPr lang="en-GB" dirty="0" smtClean="0"/>
              <a:t>is similar to that of </a:t>
            </a:r>
            <a:r>
              <a:rPr lang="en-GB" i="1" dirty="0" smtClean="0"/>
              <a:t>L. buchneri</a:t>
            </a:r>
          </a:p>
          <a:p>
            <a:pPr>
              <a:defRPr/>
            </a:pPr>
            <a:r>
              <a:rPr lang="en-GB" dirty="0" smtClean="0"/>
              <a:t>Acetic acid is formed from the fermentation of hexose and pentose sugars and from the fermentation of lactic acid</a:t>
            </a:r>
          </a:p>
          <a:p>
            <a:pPr>
              <a:defRPr/>
            </a:pPr>
            <a:r>
              <a:rPr lang="en-GB" dirty="0" smtClean="0"/>
              <a:t>Pathways for fermentation of lactic acid to acetic acid in silage are not fully understood and the pathway shown in slide 7 is one proposed without an external electron acceptor and under anaerobic conditions by Oude Elferink </a:t>
            </a:r>
            <a:r>
              <a:rPr lang="en-GB" i="1" dirty="0" smtClean="0"/>
              <a:t>et al</a:t>
            </a:r>
            <a:r>
              <a:rPr lang="en-GB" dirty="0" smtClean="0"/>
              <a:t>. 2001. Other possible pathways  also exist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15C32-830D-4A04-839E-F88ABF0B60DC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ProSil M-100 Acetic Acid Pathways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>
              <a:defRPr/>
            </a:pPr>
            <a:r>
              <a:rPr lang="en-GB" dirty="0" smtClean="0"/>
              <a:t>From hexose sugars:</a:t>
            </a:r>
            <a:br>
              <a:rPr lang="en-GB" dirty="0" smtClean="0"/>
            </a:br>
            <a:r>
              <a:rPr lang="en-GB" dirty="0" smtClean="0"/>
              <a:t>3 fructose → 1 lactic acid + 1 acetic acid + 2 mannitol + 1 CO</a:t>
            </a:r>
            <a:r>
              <a:rPr lang="en-GB" baseline="-25000" dirty="0" smtClean="0"/>
              <a:t>2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1 glucose + 2 fructose → 1 lactic acid + 1 acetic acid + 2 mannitol + 1 CO</a:t>
            </a:r>
            <a:r>
              <a:rPr lang="en-GB" baseline="-25000" dirty="0" smtClean="0"/>
              <a:t>2</a:t>
            </a:r>
          </a:p>
          <a:p>
            <a:pPr>
              <a:defRPr/>
            </a:pPr>
            <a:r>
              <a:rPr lang="en-GB" dirty="0" smtClean="0"/>
              <a:t>From pentose sugars:</a:t>
            </a:r>
            <a:br>
              <a:rPr lang="en-GB" dirty="0" smtClean="0"/>
            </a:br>
            <a:r>
              <a:rPr lang="en-GB" dirty="0" smtClean="0"/>
              <a:t>1 arabinose or 1 xylose → 1 lactic acid + 1 acetic acid</a:t>
            </a:r>
          </a:p>
          <a:p>
            <a:pPr>
              <a:defRPr/>
            </a:pPr>
            <a:r>
              <a:rPr lang="en-GB" dirty="0" smtClean="0"/>
              <a:t>From lactic acid:</a:t>
            </a:r>
            <a:br>
              <a:rPr lang="en-GB" dirty="0" smtClean="0"/>
            </a:br>
            <a:r>
              <a:rPr lang="en-GB" dirty="0" smtClean="0"/>
              <a:t>2* lactic acid → 1 acetic acid + 1 1,2-propanediol + (trace) ethanol + 1 CO</a:t>
            </a:r>
            <a:r>
              <a:rPr lang="en-GB" baseline="-25000" dirty="0" smtClean="0"/>
              <a:t>2</a:t>
            </a:r>
            <a:br>
              <a:rPr lang="en-GB" baseline="-25000" dirty="0" smtClean="0"/>
            </a:br>
            <a:r>
              <a:rPr lang="en-GB" baseline="-25000" dirty="0" smtClean="0"/>
              <a:t>* Proposed molar levels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A7B86-9984-40AC-BCD8-E2477D5E289D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schemeClr val="accent6">
                    <a:lumMod val="75000"/>
                  </a:schemeClr>
                </a:solidFill>
              </a:rPr>
              <a:t>It Begins with Good Strain Selection (1)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The 2 homofermentative LAB in ProSil M-100 were each isolated from well preserved silage, so they originate from silage and grow in that habitat.</a:t>
            </a:r>
            <a:br>
              <a:rPr lang="en-GB" sz="2000" dirty="0" smtClean="0"/>
            </a:br>
            <a:endParaRPr lang="en-GB" sz="2000" dirty="0" smtClean="0"/>
          </a:p>
          <a:p>
            <a:r>
              <a:rPr lang="en-GB" sz="2000" dirty="0" smtClean="0"/>
              <a:t>Good selection criteria are essential to ensure that the best lactic acid bacteria are selected for inoculants. These selection criteria included:</a:t>
            </a:r>
          </a:p>
          <a:p>
            <a:pPr lvl="1"/>
            <a:r>
              <a:rPr lang="en-GB" sz="2000" dirty="0" smtClean="0"/>
              <a:t>Strain safety</a:t>
            </a:r>
          </a:p>
          <a:p>
            <a:pPr lvl="1"/>
            <a:r>
              <a:rPr lang="en-GB" sz="2000" dirty="0" smtClean="0"/>
              <a:t>Fast growth rate</a:t>
            </a:r>
          </a:p>
          <a:p>
            <a:pPr lvl="1"/>
            <a:r>
              <a:rPr lang="en-GB" sz="2000" dirty="0" smtClean="0"/>
              <a:t>The ability to ferment silage quickly / fast pH fall</a:t>
            </a:r>
          </a:p>
          <a:p>
            <a:pPr lvl="1"/>
            <a:r>
              <a:rPr lang="en-GB" sz="2000" dirty="0" smtClean="0"/>
              <a:t>Strong production of lactic acid, with check on when the lactic acid was produced</a:t>
            </a:r>
          </a:p>
          <a:p>
            <a:pPr lvl="1"/>
            <a:r>
              <a:rPr lang="en-GB" sz="2000" dirty="0" smtClean="0"/>
              <a:t>Non-proteolytic  to preserve more protein in silage</a:t>
            </a:r>
          </a:p>
          <a:p>
            <a:pPr lvl="1"/>
            <a:r>
              <a:rPr lang="en-GB" sz="2000" dirty="0" smtClean="0"/>
              <a:t>No production of extracellular polysaccharides </a:t>
            </a:r>
            <a:r>
              <a:rPr lang="en-GB" sz="2400" i="1" dirty="0" smtClean="0"/>
              <a:t/>
            </a:r>
            <a:br>
              <a:rPr lang="en-GB" sz="2400" i="1" dirty="0" smtClean="0"/>
            </a:br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B829A-F793-4B34-8A64-8DAF39BBA8E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It Begins with Good Strain Selection (2)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/>
              <a:t>The heterofermentative </a:t>
            </a:r>
            <a:r>
              <a:rPr lang="en-GB" sz="2400" i="1" dirty="0" smtClean="0"/>
              <a:t>Lactobacillus fermentum </a:t>
            </a:r>
            <a:r>
              <a:rPr lang="en-GB" sz="2400" dirty="0" smtClean="0"/>
              <a:t>was selected from over 600 strains of LAB which were isolated from stable high dry matter silages on dairy farms. It originates from silage and grows in that habitat.</a:t>
            </a:r>
          </a:p>
          <a:p>
            <a:r>
              <a:rPr lang="en-GB" sz="2400" dirty="0" smtClean="0"/>
              <a:t>The selection criteria for </a:t>
            </a:r>
            <a:r>
              <a:rPr lang="en-GB" sz="2400" i="1" dirty="0" smtClean="0"/>
              <a:t>L. fermentum </a:t>
            </a:r>
            <a:r>
              <a:rPr lang="en-GB" sz="2400" dirty="0" smtClean="0"/>
              <a:t>included:</a:t>
            </a:r>
          </a:p>
          <a:p>
            <a:pPr lvl="1"/>
            <a:r>
              <a:rPr lang="en-GB" sz="2400" dirty="0" smtClean="0"/>
              <a:t>Strain safety</a:t>
            </a:r>
            <a:r>
              <a:rPr lang="en-GB" sz="2400" i="1" dirty="0" smtClean="0"/>
              <a:t>			  </a:t>
            </a:r>
            <a:endParaRPr lang="en-GB" sz="2400" dirty="0" smtClean="0"/>
          </a:p>
          <a:p>
            <a:pPr lvl="1"/>
            <a:r>
              <a:rPr lang="en-GB" sz="2400" dirty="0" smtClean="0"/>
              <a:t>The ability to ferment lactic acid to acetic acid when presented with lactic acid as the only source of carbon and energy</a:t>
            </a:r>
          </a:p>
          <a:p>
            <a:pPr lvl="1"/>
            <a:r>
              <a:rPr lang="en-GB" sz="2400" dirty="0" smtClean="0"/>
              <a:t>Non-proteolytic  to preserve more protein in silage</a:t>
            </a:r>
          </a:p>
          <a:p>
            <a:pPr lvl="1"/>
            <a:r>
              <a:rPr lang="en-GB" sz="2400" dirty="0" smtClean="0"/>
              <a:t>No production of extracellular polysaccharides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A504D1-6D62-4228-A6C0-B6A90C0DA425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977</Words>
  <Application>Microsoft Office PowerPoint</Application>
  <PresentationFormat>On-screen Show (4:3)</PresentationFormat>
  <Paragraphs>284</Paragraphs>
  <Slides>23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Document</vt:lpstr>
      <vt:lpstr>ProSil M-100</vt:lpstr>
      <vt:lpstr>Features &amp; Benefits</vt:lpstr>
      <vt:lpstr>Maize Post-opening problems</vt:lpstr>
      <vt:lpstr>Unique Combination Inoculant</vt:lpstr>
      <vt:lpstr>Homofermentative Mode of Action</vt:lpstr>
      <vt:lpstr>Heterofermentative Mode of Action</vt:lpstr>
      <vt:lpstr>ProSil M-100 Acetic Acid Pathways</vt:lpstr>
      <vt:lpstr>It Begins with Good Strain Selection (1)</vt:lpstr>
      <vt:lpstr>It Begins with Good Strain Selection (2)</vt:lpstr>
      <vt:lpstr>A Combination That Works</vt:lpstr>
      <vt:lpstr>Doubling time and Temperature Range</vt:lpstr>
      <vt:lpstr>Fermentation of the most important  (5 and 6 Carbon) Sugars</vt:lpstr>
      <vt:lpstr>More Acetic Acid = Improved Aerobic Stability in Maize Silage</vt:lpstr>
      <vt:lpstr>More Acetic Acid = Improved Aerobic Stability in Whole-Crop Wheat Silage</vt:lpstr>
      <vt:lpstr>ProSil M-100 Reduces Temperature  after Opening Trial 3</vt:lpstr>
      <vt:lpstr>PowerPoint Presentation</vt:lpstr>
      <vt:lpstr>ProSil M-100 Reduces Temperature  after Opening Trial 4</vt:lpstr>
      <vt:lpstr>PowerPoint Presentation</vt:lpstr>
      <vt:lpstr>Hours to +2°C Rise above Ambient</vt:lpstr>
      <vt:lpstr>Reduced Yeast in Silage</vt:lpstr>
      <vt:lpstr>Specifications</vt:lpstr>
      <vt:lpstr>Usage instructions</vt:lpstr>
      <vt:lpstr>ProSil M-100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 Maize</dc:title>
  <dc:creator>David</dc:creator>
  <cp:lastModifiedBy>Agway Milling</cp:lastModifiedBy>
  <cp:revision>116</cp:revision>
  <dcterms:created xsi:type="dcterms:W3CDTF">2009-07-13T11:22:49Z</dcterms:created>
  <dcterms:modified xsi:type="dcterms:W3CDTF">2017-01-30T14:53:11Z</dcterms:modified>
</cp:coreProperties>
</file>